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4" r:id="rId2"/>
  </p:sldMasterIdLst>
  <p:notesMasterIdLst>
    <p:notesMasterId r:id="rId22"/>
  </p:notesMasterIdLst>
  <p:sldIdLst>
    <p:sldId id="256" r:id="rId3"/>
    <p:sldId id="257" r:id="rId4"/>
    <p:sldId id="258" r:id="rId5"/>
    <p:sldId id="259" r:id="rId6"/>
    <p:sldId id="260" r:id="rId7"/>
    <p:sldId id="261" r:id="rId8"/>
    <p:sldId id="270" r:id="rId9"/>
    <p:sldId id="262" r:id="rId10"/>
    <p:sldId id="263" r:id="rId11"/>
    <p:sldId id="271" r:id="rId12"/>
    <p:sldId id="264" r:id="rId13"/>
    <p:sldId id="276" r:id="rId14"/>
    <p:sldId id="272" r:id="rId15"/>
    <p:sldId id="265" r:id="rId16"/>
    <p:sldId id="273" r:id="rId17"/>
    <p:sldId id="266" r:id="rId18"/>
    <p:sldId id="268" r:id="rId19"/>
    <p:sldId id="275"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3824"/>
  </p:normalViewPr>
  <p:slideViewPr>
    <p:cSldViewPr snapToGrid="0" snapToObjects="1">
      <p:cViewPr varScale="1">
        <p:scale>
          <a:sx n="79" d="100"/>
          <a:sy n="79" d="100"/>
        </p:scale>
        <p:origin x="132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755287-91EA-2649-9C25-3A0B744A0FE3}" type="datetimeFigureOut">
              <a:rPr lang="en-US" smtClean="0"/>
              <a:t>11/30/16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5376A-176B-014D-A32A-CB554FB26C69}" type="slidenum">
              <a:rPr lang="en-US" smtClean="0"/>
              <a:t>‹#›</a:t>
            </a:fld>
            <a:endParaRPr lang="en-US"/>
          </a:p>
        </p:txBody>
      </p:sp>
    </p:spTree>
    <p:extLst>
      <p:ext uri="{BB962C8B-B14F-4D97-AF65-F5344CB8AC3E}">
        <p14:creationId xmlns:p14="http://schemas.microsoft.com/office/powerpoint/2010/main" val="519270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85376A-176B-014D-A32A-CB554FB26C69}" type="slidenum">
              <a:rPr lang="en-US" smtClean="0"/>
              <a:t>6</a:t>
            </a:fld>
            <a:endParaRPr lang="en-US"/>
          </a:p>
        </p:txBody>
      </p:sp>
    </p:spTree>
    <p:extLst>
      <p:ext uri="{BB962C8B-B14F-4D97-AF65-F5344CB8AC3E}">
        <p14:creationId xmlns:p14="http://schemas.microsoft.com/office/powerpoint/2010/main" val="1925619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a:t>
            </a:r>
            <a:r>
              <a:rPr lang="en-US" baseline="0" dirty="0" smtClean="0"/>
              <a:t> to Ghosh et al, all approaches were bi-modal.</a:t>
            </a:r>
          </a:p>
          <a:p>
            <a:endParaRPr lang="en-US" baseline="0" dirty="0" smtClean="0"/>
          </a:p>
          <a:p>
            <a:r>
              <a:rPr lang="en-US" baseline="0" dirty="0" smtClean="0"/>
              <a:t>Ghosh explored the effect of verbal and non-verbal cues, as well as contextual information (responses to questions)</a:t>
            </a:r>
          </a:p>
          <a:p>
            <a:endParaRPr lang="en-US" baseline="0" dirty="0" smtClean="0"/>
          </a:p>
          <a:p>
            <a:r>
              <a:rPr lang="en-US" baseline="0" dirty="0" smtClean="0"/>
              <a:t>We feel intimate questions have more information and hence, we explore only those questions.</a:t>
            </a:r>
          </a:p>
          <a:p>
            <a:endParaRPr lang="en-US" baseline="0" dirty="0" smtClean="0"/>
          </a:p>
          <a:p>
            <a:r>
              <a:rPr lang="en-US" baseline="0" dirty="0" smtClean="0"/>
              <a:t>We also propose an enhanced classifier for this project.</a:t>
            </a:r>
            <a:endParaRPr lang="en-US" dirty="0"/>
          </a:p>
        </p:txBody>
      </p:sp>
      <p:sp>
        <p:nvSpPr>
          <p:cNvPr id="4" name="Slide Number Placeholder 3"/>
          <p:cNvSpPr>
            <a:spLocks noGrp="1"/>
          </p:cNvSpPr>
          <p:nvPr>
            <p:ph type="sldNum" sz="quarter" idx="10"/>
          </p:nvPr>
        </p:nvSpPr>
        <p:spPr/>
        <p:txBody>
          <a:bodyPr/>
          <a:lstStyle/>
          <a:p>
            <a:fld id="{2385376A-176B-014D-A32A-CB554FB26C69}" type="slidenum">
              <a:rPr lang="en-US" smtClean="0"/>
              <a:t>8</a:t>
            </a:fld>
            <a:endParaRPr lang="en-US"/>
          </a:p>
        </p:txBody>
      </p:sp>
    </p:spTree>
    <p:extLst>
      <p:ext uri="{BB962C8B-B14F-4D97-AF65-F5344CB8AC3E}">
        <p14:creationId xmlns:p14="http://schemas.microsoft.com/office/powerpoint/2010/main" val="2146630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 Selection:</a:t>
            </a:r>
            <a:r>
              <a:rPr lang="en-US" baseline="0" dirty="0" smtClean="0"/>
              <a:t> Eliminate non-intimate questions</a:t>
            </a:r>
          </a:p>
          <a:p>
            <a:endParaRPr lang="en-US" dirty="0"/>
          </a:p>
        </p:txBody>
      </p:sp>
      <p:sp>
        <p:nvSpPr>
          <p:cNvPr id="4" name="Slide Number Placeholder 3"/>
          <p:cNvSpPr>
            <a:spLocks noGrp="1"/>
          </p:cNvSpPr>
          <p:nvPr>
            <p:ph type="sldNum" sz="quarter" idx="10"/>
          </p:nvPr>
        </p:nvSpPr>
        <p:spPr/>
        <p:txBody>
          <a:bodyPr/>
          <a:lstStyle/>
          <a:p>
            <a:fld id="{2385376A-176B-014D-A32A-CB554FB26C69}" type="slidenum">
              <a:rPr lang="en-US" smtClean="0"/>
              <a:t>9</a:t>
            </a:fld>
            <a:endParaRPr lang="en-US"/>
          </a:p>
        </p:txBody>
      </p:sp>
    </p:spTree>
    <p:extLst>
      <p:ext uri="{BB962C8B-B14F-4D97-AF65-F5344CB8AC3E}">
        <p14:creationId xmlns:p14="http://schemas.microsoft.com/office/powerpoint/2010/main" val="758507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Discriminative: Responses from depressed and non-depressed people can be distinguished easily</a:t>
            </a:r>
          </a:p>
          <a:p>
            <a:r>
              <a:rPr lang="en-US" dirty="0" smtClean="0"/>
              <a:t>Non-discriminative:</a:t>
            </a:r>
            <a:r>
              <a:rPr lang="en-US" baseline="0" dirty="0" smtClean="0"/>
              <a:t> Responses can’t be easily distinguished. Can’t clearly say whether the response is coming from a depressed or non-depressed person</a:t>
            </a:r>
            <a:endParaRPr lang="en-US" dirty="0"/>
          </a:p>
        </p:txBody>
      </p:sp>
      <p:sp>
        <p:nvSpPr>
          <p:cNvPr id="4" name="Slide Number Placeholder 3"/>
          <p:cNvSpPr>
            <a:spLocks noGrp="1"/>
          </p:cNvSpPr>
          <p:nvPr>
            <p:ph type="sldNum" sz="quarter" idx="10"/>
          </p:nvPr>
        </p:nvSpPr>
        <p:spPr/>
        <p:txBody>
          <a:bodyPr/>
          <a:lstStyle/>
          <a:p>
            <a:fld id="{2385376A-176B-014D-A32A-CB554FB26C69}" type="slidenum">
              <a:rPr lang="en-US" smtClean="0"/>
              <a:t>10</a:t>
            </a:fld>
            <a:endParaRPr lang="en-US"/>
          </a:p>
        </p:txBody>
      </p:sp>
    </p:spTree>
    <p:extLst>
      <p:ext uri="{BB962C8B-B14F-4D97-AF65-F5344CB8AC3E}">
        <p14:creationId xmlns:p14="http://schemas.microsoft.com/office/powerpoint/2010/main" val="2001996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a:t>
            </a:r>
            <a:r>
              <a:rPr lang="en-US" baseline="0" dirty="0" smtClean="0"/>
              <a:t> this point, we have the question categorizations and the extracted responses of the participants.</a:t>
            </a:r>
            <a:r>
              <a:rPr lang="en-US" baseline="0" dirty="0" smtClean="0"/>
              <a:t> </a:t>
            </a:r>
            <a:r>
              <a:rPr lang="en-US" baseline="0" dirty="0" smtClean="0"/>
              <a:t>For each participant, we take all the responses to positive questions together (lets call them positive responses) and those of negative questions together (lets call them negative responses). Each response is made up of three feature vectors, acoustic, visual and linguistic. We separate each response in this manner.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each participant, we have a set of acoustic vectors, a set of visual vectors and a set of linguistic vectors for the positive responses. Similarly for the negative responses. Therefore, for each participant, we have extracted features of 3 modes for each of the 2 categories and thus end up with 6 feature matrices.</a:t>
            </a:r>
            <a:endParaRPr lang="en-US" dirty="0"/>
          </a:p>
        </p:txBody>
      </p:sp>
      <p:sp>
        <p:nvSpPr>
          <p:cNvPr id="4" name="Slide Number Placeholder 3"/>
          <p:cNvSpPr>
            <a:spLocks noGrp="1"/>
          </p:cNvSpPr>
          <p:nvPr>
            <p:ph type="sldNum" sz="quarter" idx="10"/>
          </p:nvPr>
        </p:nvSpPr>
        <p:spPr/>
        <p:txBody>
          <a:bodyPr/>
          <a:lstStyle/>
          <a:p>
            <a:fld id="{2385376A-176B-014D-A32A-CB554FB26C69}" type="slidenum">
              <a:rPr lang="en-US" smtClean="0"/>
              <a:t>12</a:t>
            </a:fld>
            <a:endParaRPr lang="en-US"/>
          </a:p>
        </p:txBody>
      </p:sp>
    </p:spTree>
    <p:extLst>
      <p:ext uri="{BB962C8B-B14F-4D97-AF65-F5344CB8AC3E}">
        <p14:creationId xmlns:p14="http://schemas.microsoft.com/office/powerpoint/2010/main" val="811424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feature selection</a:t>
            </a:r>
            <a:r>
              <a:rPr lang="en-US" baseline="0" dirty="0" smtClean="0"/>
              <a:t> was different for each category per mode. So six feature selection processes.</a:t>
            </a:r>
            <a:endParaRPr lang="en-US" dirty="0"/>
          </a:p>
        </p:txBody>
      </p:sp>
      <p:sp>
        <p:nvSpPr>
          <p:cNvPr id="4" name="Slide Number Placeholder 3"/>
          <p:cNvSpPr>
            <a:spLocks noGrp="1"/>
          </p:cNvSpPr>
          <p:nvPr>
            <p:ph type="sldNum" sz="quarter" idx="10"/>
          </p:nvPr>
        </p:nvSpPr>
        <p:spPr/>
        <p:txBody>
          <a:bodyPr/>
          <a:lstStyle/>
          <a:p>
            <a:fld id="{2385376A-176B-014D-A32A-CB554FB26C69}" type="slidenum">
              <a:rPr lang="en-US" smtClean="0"/>
              <a:t>13</a:t>
            </a:fld>
            <a:endParaRPr lang="en-US"/>
          </a:p>
        </p:txBody>
      </p:sp>
    </p:spTree>
    <p:extLst>
      <p:ext uri="{BB962C8B-B14F-4D97-AF65-F5344CB8AC3E}">
        <p14:creationId xmlns:p14="http://schemas.microsoft.com/office/powerpoint/2010/main" val="1321072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response is a data point</a:t>
            </a:r>
          </a:p>
          <a:p>
            <a:r>
              <a:rPr lang="en-US" dirty="0" smtClean="0"/>
              <a:t>Why average of y’s</a:t>
            </a:r>
          </a:p>
          <a:p>
            <a:r>
              <a:rPr lang="en-US" dirty="0" smtClean="0"/>
              <a:t>Stacking, soft and hard</a:t>
            </a:r>
            <a:r>
              <a:rPr lang="en-US" baseline="0" dirty="0" smtClean="0"/>
              <a:t> voting</a:t>
            </a:r>
            <a:endParaRPr lang="en-US" dirty="0" smtClean="0"/>
          </a:p>
          <a:p>
            <a:r>
              <a:rPr lang="en-US" dirty="0" smtClean="0"/>
              <a:t>Why different</a:t>
            </a:r>
            <a:r>
              <a:rPr lang="en-US" baseline="0" dirty="0" smtClean="0"/>
              <a:t> weights for different modes</a:t>
            </a:r>
            <a:endParaRPr lang="en-US" dirty="0"/>
          </a:p>
        </p:txBody>
      </p:sp>
      <p:sp>
        <p:nvSpPr>
          <p:cNvPr id="4" name="Slide Number Placeholder 3"/>
          <p:cNvSpPr>
            <a:spLocks noGrp="1"/>
          </p:cNvSpPr>
          <p:nvPr>
            <p:ph type="sldNum" sz="quarter" idx="10"/>
          </p:nvPr>
        </p:nvSpPr>
        <p:spPr/>
        <p:txBody>
          <a:bodyPr/>
          <a:lstStyle/>
          <a:p>
            <a:fld id="{2385376A-176B-014D-A32A-CB554FB26C69}" type="slidenum">
              <a:rPr lang="en-US" smtClean="0"/>
              <a:t>15</a:t>
            </a:fld>
            <a:endParaRPr lang="en-US"/>
          </a:p>
        </p:txBody>
      </p:sp>
    </p:spTree>
    <p:extLst>
      <p:ext uri="{BB962C8B-B14F-4D97-AF65-F5344CB8AC3E}">
        <p14:creationId xmlns:p14="http://schemas.microsoft.com/office/powerpoint/2010/main" val="46931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F-1 scores.</a:t>
            </a:r>
          </a:p>
          <a:p>
            <a:endParaRPr lang="en-US" dirty="0"/>
          </a:p>
        </p:txBody>
      </p:sp>
      <p:sp>
        <p:nvSpPr>
          <p:cNvPr id="4" name="Slide Number Placeholder 3"/>
          <p:cNvSpPr>
            <a:spLocks noGrp="1"/>
          </p:cNvSpPr>
          <p:nvPr>
            <p:ph type="sldNum" sz="quarter" idx="10"/>
          </p:nvPr>
        </p:nvSpPr>
        <p:spPr/>
        <p:txBody>
          <a:bodyPr/>
          <a:lstStyle/>
          <a:p>
            <a:fld id="{2385376A-176B-014D-A32A-CB554FB26C69}" type="slidenum">
              <a:rPr lang="en-US" smtClean="0"/>
              <a:t>17</a:t>
            </a:fld>
            <a:endParaRPr lang="en-US"/>
          </a:p>
        </p:txBody>
      </p:sp>
    </p:spTree>
    <p:extLst>
      <p:ext uri="{BB962C8B-B14F-4D97-AF65-F5344CB8AC3E}">
        <p14:creationId xmlns:p14="http://schemas.microsoft.com/office/powerpoint/2010/main" val="6270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654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AD446D-BDC0-F146-B746-4375D41A03B2}" type="datetimeFigureOut">
              <a:rPr lang="en-US" smtClean="0"/>
              <a:t>11/29/16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DB7DC48-E05A-B347-8A36-4E4FE341D1CD}" type="slidenum">
              <a:rPr lang="en-US" smtClean="0"/>
              <a:t>‹#›</a:t>
            </a:fld>
            <a:endParaRPr lang="en-US"/>
          </a:p>
        </p:txBody>
      </p:sp>
    </p:spTree>
    <p:extLst>
      <p:ext uri="{BB962C8B-B14F-4D97-AF65-F5344CB8AC3E}">
        <p14:creationId xmlns:p14="http://schemas.microsoft.com/office/powerpoint/2010/main" val="472881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AD446D-BDC0-F146-B746-4375D41A03B2}" type="datetimeFigureOut">
              <a:rPr lang="en-US" smtClean="0"/>
              <a:t>11/29/16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DB7DC48-E05A-B347-8A36-4E4FE341D1CD}" type="slidenum">
              <a:rPr lang="en-US" smtClean="0"/>
              <a:t>‹#›</a:t>
            </a:fld>
            <a:endParaRPr lang="en-US"/>
          </a:p>
        </p:txBody>
      </p:sp>
    </p:spTree>
    <p:extLst>
      <p:ext uri="{BB962C8B-B14F-4D97-AF65-F5344CB8AC3E}">
        <p14:creationId xmlns:p14="http://schemas.microsoft.com/office/powerpoint/2010/main" val="2025305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6665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emf"/><Relationship Id="rId6" Type="http://schemas.openxmlformats.org/officeDocument/2006/relationships/image" Target="../media/image2.emf"/><Relationship Id="rId7"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emf"/><Relationship Id="rId1" Type="http://schemas.openxmlformats.org/officeDocument/2006/relationships/slideLayout" Target="../slideLayouts/slideLayout4.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flipV="1">
            <a:off x="0" y="5778500"/>
            <a:ext cx="12192000" cy="50800"/>
          </a:xfrm>
          <a:prstGeom prst="rect">
            <a:avLst/>
          </a:prstGeom>
          <a:solidFill>
            <a:srgbClr val="FFCC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00"/>
          </a:p>
        </p:txBody>
      </p:sp>
      <p:pic>
        <p:nvPicPr>
          <p:cNvPr id="11" name="Picture 10" descr="Small Use Shield_GoldOnTrans.eps"/>
          <p:cNvPicPr>
            <a:picLocks noChangeAspect="1"/>
          </p:cNvPicPr>
          <p:nvPr/>
        </p:nvPicPr>
        <p:blipFill>
          <a:blip r:embed="rId5"/>
          <a:stretch>
            <a:fillRect/>
          </a:stretch>
        </p:blipFill>
        <p:spPr>
          <a:xfrm>
            <a:off x="10934703" y="238128"/>
            <a:ext cx="997652" cy="748239"/>
          </a:xfrm>
          <a:prstGeom prst="rect">
            <a:avLst/>
          </a:prstGeom>
        </p:spPr>
      </p:pic>
      <p:pic>
        <p:nvPicPr>
          <p:cNvPr id="9" name="Picture 8" descr="1-lineWordmark_GoldOnCard_NoBG.eps"/>
          <p:cNvPicPr>
            <a:picLocks noChangeAspect="1"/>
          </p:cNvPicPr>
          <p:nvPr/>
        </p:nvPicPr>
        <p:blipFill>
          <a:blip r:embed="rId6"/>
          <a:stretch>
            <a:fillRect/>
          </a:stretch>
        </p:blipFill>
        <p:spPr>
          <a:xfrm>
            <a:off x="9330267" y="6462030"/>
            <a:ext cx="2429501" cy="154821"/>
          </a:xfrm>
          <a:prstGeom prst="rect">
            <a:avLst/>
          </a:prstGeom>
        </p:spPr>
      </p:pic>
      <p:pic>
        <p:nvPicPr>
          <p:cNvPr id="10" name="Picture 9" descr="Formal_Viterbi_GoldOnCard_NoBG.eps"/>
          <p:cNvPicPr>
            <a:picLocks noChangeAspect="1"/>
          </p:cNvPicPr>
          <p:nvPr/>
        </p:nvPicPr>
        <p:blipFill>
          <a:blip r:embed="rId7"/>
          <a:stretch>
            <a:fillRect/>
          </a:stretch>
        </p:blipFill>
        <p:spPr>
          <a:xfrm>
            <a:off x="389469" y="6138310"/>
            <a:ext cx="2322251" cy="470075"/>
          </a:xfrm>
          <a:prstGeom prst="rect">
            <a:avLst/>
          </a:prstGeom>
        </p:spPr>
      </p:pic>
    </p:spTree>
    <p:extLst>
      <p:ext uri="{BB962C8B-B14F-4D97-AF65-F5344CB8AC3E}">
        <p14:creationId xmlns:p14="http://schemas.microsoft.com/office/powerpoint/2010/main" val="23452990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5803900"/>
            <a:ext cx="12192000" cy="1052718"/>
          </a:xfrm>
          <a:prstGeom prst="rect">
            <a:avLst/>
          </a:prstGeom>
          <a:solidFill>
            <a:schemeClr val="tx1"/>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800"/>
          </a:p>
        </p:txBody>
      </p:sp>
      <p:sp>
        <p:nvSpPr>
          <p:cNvPr id="8" name="Rectangle 7"/>
          <p:cNvSpPr/>
          <p:nvPr/>
        </p:nvSpPr>
        <p:spPr>
          <a:xfrm flipV="1">
            <a:off x="0" y="5778500"/>
            <a:ext cx="12192000" cy="50800"/>
          </a:xfrm>
          <a:prstGeom prst="rect">
            <a:avLst/>
          </a:prstGeom>
          <a:solidFill>
            <a:srgbClr val="FFCC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00"/>
          </a:p>
        </p:txBody>
      </p:sp>
      <p:pic>
        <p:nvPicPr>
          <p:cNvPr id="11" name="Picture 10" descr="Small Use Shield_GoldOnTrans.eps"/>
          <p:cNvPicPr>
            <a:picLocks noChangeAspect="1"/>
          </p:cNvPicPr>
          <p:nvPr/>
        </p:nvPicPr>
        <p:blipFill>
          <a:blip r:embed="rId3"/>
          <a:stretch>
            <a:fillRect/>
          </a:stretch>
        </p:blipFill>
        <p:spPr>
          <a:xfrm>
            <a:off x="10934703" y="238128"/>
            <a:ext cx="997652" cy="748239"/>
          </a:xfrm>
          <a:prstGeom prst="rect">
            <a:avLst/>
          </a:prstGeom>
        </p:spPr>
      </p:pic>
      <p:pic>
        <p:nvPicPr>
          <p:cNvPr id="9" name="Picture 8" descr="1-lineWordmark_GoldOnCard_NoBG.eps"/>
          <p:cNvPicPr>
            <a:picLocks noChangeAspect="1"/>
          </p:cNvPicPr>
          <p:nvPr/>
        </p:nvPicPr>
        <p:blipFill>
          <a:blip r:embed="rId4"/>
          <a:stretch>
            <a:fillRect/>
          </a:stretch>
        </p:blipFill>
        <p:spPr>
          <a:xfrm>
            <a:off x="9330267" y="6462030"/>
            <a:ext cx="2429501" cy="154821"/>
          </a:xfrm>
          <a:prstGeom prst="rect">
            <a:avLst/>
          </a:prstGeom>
        </p:spPr>
      </p:pic>
      <p:pic>
        <p:nvPicPr>
          <p:cNvPr id="12" name="Picture 11" descr="Formal_Viterbi_GoldOnCard_NoBG.eps"/>
          <p:cNvPicPr>
            <a:picLocks noChangeAspect="1"/>
          </p:cNvPicPr>
          <p:nvPr/>
        </p:nvPicPr>
        <p:blipFill>
          <a:blip r:embed="rId5"/>
          <a:stretch>
            <a:fillRect/>
          </a:stretch>
        </p:blipFill>
        <p:spPr>
          <a:xfrm>
            <a:off x="389469" y="6138310"/>
            <a:ext cx="2322251" cy="470075"/>
          </a:xfrm>
          <a:prstGeom prst="rect">
            <a:avLst/>
          </a:prstGeom>
        </p:spPr>
      </p:pic>
    </p:spTree>
    <p:extLst>
      <p:ext uri="{BB962C8B-B14F-4D97-AF65-F5344CB8AC3E}">
        <p14:creationId xmlns:p14="http://schemas.microsoft.com/office/powerpoint/2010/main" val="1686943522"/>
      </p:ext>
    </p:extLst>
  </p:cSld>
  <p:clrMap bg1="lt1" tx1="dk1" bg2="lt2" tx2="dk2" accent1="accent1" accent2="accent2" accent3="accent3" accent4="accent4" accent5="accent5" accent6="accent6" hlink="hlink" folHlink="folHlink"/>
  <p:sldLayoutIdLst>
    <p:sldLayoutId id="2147483665"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image" Target="../media/image7.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Multimodal Depression Detection and Severity Estimation</a:t>
            </a:r>
            <a:endParaRPr lang="en-US" dirty="0"/>
          </a:p>
        </p:txBody>
      </p:sp>
      <p:sp>
        <p:nvSpPr>
          <p:cNvPr id="3" name="Subtitle 2"/>
          <p:cNvSpPr>
            <a:spLocks noGrp="1"/>
          </p:cNvSpPr>
          <p:nvPr>
            <p:ph type="subTitle" idx="1"/>
          </p:nvPr>
        </p:nvSpPr>
        <p:spPr>
          <a:xfrm>
            <a:off x="1524000" y="4100801"/>
            <a:ext cx="9144000" cy="1655762"/>
          </a:xfrm>
        </p:spPr>
        <p:txBody>
          <a:bodyPr>
            <a:normAutofit fontScale="85000" lnSpcReduction="20000"/>
          </a:bodyPr>
          <a:lstStyle/>
          <a:p>
            <a:r>
              <a:rPr lang="en-US" dirty="0" err="1" smtClean="0"/>
              <a:t>Achyut</a:t>
            </a:r>
            <a:r>
              <a:rPr lang="en-US" dirty="0" smtClean="0"/>
              <a:t> Shukla</a:t>
            </a:r>
          </a:p>
          <a:p>
            <a:r>
              <a:rPr lang="en-US" dirty="0" smtClean="0"/>
              <a:t>Aparna </a:t>
            </a:r>
            <a:r>
              <a:rPr lang="en-US" dirty="0" err="1" smtClean="0"/>
              <a:t>Anand</a:t>
            </a:r>
            <a:endParaRPr lang="en-US" dirty="0"/>
          </a:p>
          <a:p>
            <a:r>
              <a:rPr lang="en-US" dirty="0" err="1" smtClean="0"/>
              <a:t>Avik</a:t>
            </a:r>
            <a:r>
              <a:rPr lang="en-US" dirty="0" smtClean="0"/>
              <a:t> </a:t>
            </a:r>
            <a:r>
              <a:rPr lang="en-US" dirty="0" err="1" smtClean="0"/>
              <a:t>Basu</a:t>
            </a:r>
            <a:endParaRPr lang="en-US" dirty="0" smtClean="0"/>
          </a:p>
          <a:p>
            <a:r>
              <a:rPr lang="en-US" dirty="0" err="1" smtClean="0"/>
              <a:t>Indhu</a:t>
            </a:r>
            <a:r>
              <a:rPr lang="en-US" dirty="0" smtClean="0"/>
              <a:t> Kamala Kumar</a:t>
            </a:r>
          </a:p>
          <a:p>
            <a:r>
              <a:rPr lang="en-US" dirty="0" smtClean="0"/>
              <a:t>Madhusudhan Krishnamachari</a:t>
            </a:r>
            <a:endParaRPr lang="en-US" dirty="0"/>
          </a:p>
        </p:txBody>
      </p:sp>
    </p:spTree>
    <p:extLst>
      <p:ext uri="{BB962C8B-B14F-4D97-AF65-F5344CB8AC3E}">
        <p14:creationId xmlns:p14="http://schemas.microsoft.com/office/powerpoint/2010/main" val="2048999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Categorization</a:t>
            </a:r>
            <a:endParaRPr lang="en-US" dirty="0"/>
          </a:p>
        </p:txBody>
      </p:sp>
      <p:sp>
        <p:nvSpPr>
          <p:cNvPr id="3" name="Content Placeholder 2"/>
          <p:cNvSpPr>
            <a:spLocks noGrp="1"/>
          </p:cNvSpPr>
          <p:nvPr>
            <p:ph idx="1"/>
          </p:nvPr>
        </p:nvSpPr>
        <p:spPr>
          <a:xfrm>
            <a:off x="838200" y="1306641"/>
            <a:ext cx="10515600" cy="4351338"/>
          </a:xfrm>
        </p:spPr>
        <p:txBody>
          <a:bodyPr/>
          <a:lstStyle/>
          <a:p>
            <a:r>
              <a:rPr lang="en-US" sz="2800" dirty="0"/>
              <a:t>“What are you most proud of in your life?” </a:t>
            </a:r>
            <a:r>
              <a:rPr lang="mr-IN" sz="2800" dirty="0"/>
              <a:t>–</a:t>
            </a:r>
            <a:r>
              <a:rPr lang="en-US" sz="2800" dirty="0"/>
              <a:t> Positive </a:t>
            </a:r>
          </a:p>
          <a:p>
            <a:endParaRPr lang="en-US" sz="2800" dirty="0"/>
          </a:p>
          <a:p>
            <a:r>
              <a:rPr lang="en-US" sz="2800" dirty="0"/>
              <a:t>“Is there anything you regret?” </a:t>
            </a:r>
            <a:r>
              <a:rPr lang="mr-IN" sz="2800" dirty="0"/>
              <a:t>– </a:t>
            </a:r>
            <a:r>
              <a:rPr lang="en-US" sz="2800" dirty="0" smtClean="0"/>
              <a:t>Negative</a:t>
            </a:r>
          </a:p>
          <a:p>
            <a:endParaRPr lang="en-US" sz="2800" dirty="0"/>
          </a:p>
          <a:p>
            <a:r>
              <a:rPr lang="en-US" sz="2800" dirty="0" smtClean="0"/>
              <a:t>“How have you been feeling lately?” </a:t>
            </a:r>
            <a:r>
              <a:rPr lang="mr-IN" sz="2800" dirty="0"/>
              <a:t>–</a:t>
            </a:r>
            <a:r>
              <a:rPr lang="en-US" sz="2800" dirty="0" smtClean="0"/>
              <a:t> Discriminative</a:t>
            </a:r>
          </a:p>
          <a:p>
            <a:endParaRPr lang="en-US" sz="2800" dirty="0"/>
          </a:p>
          <a:p>
            <a:r>
              <a:rPr lang="en-US" sz="2800" dirty="0" smtClean="0"/>
              <a:t>“How would your best friend describe you?” </a:t>
            </a:r>
            <a:r>
              <a:rPr lang="mr-IN" sz="2800" dirty="0" smtClean="0"/>
              <a:t>–</a:t>
            </a:r>
            <a:r>
              <a:rPr lang="en-US" sz="2800" dirty="0" smtClean="0"/>
              <a:t> Non-discriminative</a:t>
            </a:r>
          </a:p>
          <a:p>
            <a:endParaRPr lang="en-US" sz="2800" dirty="0"/>
          </a:p>
        </p:txBody>
      </p:sp>
    </p:spTree>
    <p:extLst>
      <p:ext uri="{BB962C8B-B14F-4D97-AF65-F5344CB8AC3E}">
        <p14:creationId xmlns:p14="http://schemas.microsoft.com/office/powerpoint/2010/main" val="13595825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Extraction</a:t>
            </a:r>
            <a:endParaRPr lang="en-US" dirty="0"/>
          </a:p>
        </p:txBody>
      </p:sp>
      <p:sp>
        <p:nvSpPr>
          <p:cNvPr id="3" name="Content Placeholder 2"/>
          <p:cNvSpPr>
            <a:spLocks noGrp="1"/>
          </p:cNvSpPr>
          <p:nvPr>
            <p:ph idx="1"/>
          </p:nvPr>
        </p:nvSpPr>
        <p:spPr>
          <a:xfrm>
            <a:off x="838200" y="1262125"/>
            <a:ext cx="10515600" cy="4236631"/>
          </a:xfrm>
        </p:spPr>
        <p:txBody>
          <a:bodyPr/>
          <a:lstStyle/>
          <a:p>
            <a:r>
              <a:rPr lang="en-US" sz="2500" dirty="0" smtClean="0"/>
              <a:t>Acoustic </a:t>
            </a:r>
            <a:r>
              <a:rPr lang="mr-IN" sz="2500" dirty="0" smtClean="0"/>
              <a:t>–</a:t>
            </a:r>
            <a:r>
              <a:rPr lang="en-US" sz="2500" dirty="0" smtClean="0"/>
              <a:t> FORMANT, COVAREP</a:t>
            </a:r>
            <a:endParaRPr lang="en-US" sz="2500" dirty="0"/>
          </a:p>
          <a:p>
            <a:r>
              <a:rPr lang="en-US" sz="2500" dirty="0" smtClean="0"/>
              <a:t>Visual </a:t>
            </a:r>
            <a:r>
              <a:rPr lang="mr-IN" sz="2500" dirty="0" smtClean="0"/>
              <a:t>–</a:t>
            </a:r>
            <a:r>
              <a:rPr lang="en-US" sz="2500" dirty="0" smtClean="0"/>
              <a:t> FACET, CLM (</a:t>
            </a:r>
            <a:r>
              <a:rPr lang="en-US" sz="2500" dirty="0" err="1" smtClean="0"/>
              <a:t>HoG</a:t>
            </a:r>
            <a:r>
              <a:rPr lang="en-US" sz="2500" dirty="0" smtClean="0"/>
              <a:t>, Pose, Gaze, 2D, 3D)</a:t>
            </a:r>
            <a:endParaRPr lang="en-US" sz="2500" dirty="0"/>
          </a:p>
          <a:p>
            <a:r>
              <a:rPr lang="en-US" sz="2500" dirty="0" smtClean="0"/>
              <a:t>Linguistic </a:t>
            </a:r>
            <a:r>
              <a:rPr lang="mr-IN" sz="2500" dirty="0" smtClean="0"/>
              <a:t>–</a:t>
            </a:r>
            <a:r>
              <a:rPr lang="en-US" sz="2500" dirty="0" smtClean="0"/>
              <a:t> LIWC (Word-level features)</a:t>
            </a:r>
          </a:p>
          <a:p>
            <a:endParaRPr lang="en-US" sz="2500" dirty="0" smtClean="0"/>
          </a:p>
          <a:p>
            <a:r>
              <a:rPr lang="en-US" sz="2500" dirty="0" smtClean="0"/>
              <a:t>Types of utterances by Ellie:</a:t>
            </a:r>
          </a:p>
          <a:p>
            <a:pPr lvl="1"/>
            <a:r>
              <a:rPr lang="en-US" sz="2100" dirty="0" smtClean="0"/>
              <a:t>Intimate question</a:t>
            </a:r>
          </a:p>
          <a:p>
            <a:pPr lvl="1"/>
            <a:r>
              <a:rPr lang="en-US" sz="2100" dirty="0" smtClean="0"/>
              <a:t>Non-intimate question</a:t>
            </a:r>
          </a:p>
          <a:p>
            <a:pPr lvl="1"/>
            <a:r>
              <a:rPr lang="en-US" sz="2100" dirty="0" smtClean="0"/>
              <a:t>Follow-up question</a:t>
            </a:r>
          </a:p>
          <a:p>
            <a:pPr lvl="1"/>
            <a:r>
              <a:rPr lang="en-US" sz="2100" dirty="0" smtClean="0"/>
              <a:t>Acknowledgement</a:t>
            </a:r>
          </a:p>
          <a:p>
            <a:pPr marL="0" indent="0">
              <a:buNone/>
            </a:pPr>
            <a:r>
              <a:rPr lang="en-US" dirty="0" smtClean="0"/>
              <a:t>How are the features extracted?</a:t>
            </a:r>
          </a:p>
        </p:txBody>
      </p:sp>
    </p:spTree>
    <p:extLst>
      <p:ext uri="{BB962C8B-B14F-4D97-AF65-F5344CB8AC3E}">
        <p14:creationId xmlns:p14="http://schemas.microsoft.com/office/powerpoint/2010/main" val="2563687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271" y="0"/>
            <a:ext cx="9160329" cy="5763986"/>
          </a:xfrm>
          <a:prstGeom prst="rect">
            <a:avLst/>
          </a:prstGeom>
        </p:spPr>
      </p:pic>
    </p:spTree>
    <p:extLst>
      <p:ext uri="{BB962C8B-B14F-4D97-AF65-F5344CB8AC3E}">
        <p14:creationId xmlns:p14="http://schemas.microsoft.com/office/powerpoint/2010/main" val="17687128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Selection</a:t>
            </a:r>
            <a:endParaRPr lang="en-US" dirty="0"/>
          </a:p>
        </p:txBody>
      </p:sp>
      <p:sp>
        <p:nvSpPr>
          <p:cNvPr id="3" name="Content Placeholder 2"/>
          <p:cNvSpPr>
            <a:spLocks noGrp="1"/>
          </p:cNvSpPr>
          <p:nvPr>
            <p:ph idx="1"/>
          </p:nvPr>
        </p:nvSpPr>
        <p:spPr/>
        <p:txBody>
          <a:bodyPr/>
          <a:lstStyle/>
          <a:p>
            <a:r>
              <a:rPr lang="en-US" sz="2800" dirty="0" smtClean="0"/>
              <a:t>Three major methods:</a:t>
            </a:r>
          </a:p>
          <a:p>
            <a:pPr lvl="1"/>
            <a:r>
              <a:rPr lang="en-US" sz="2400" dirty="0" smtClean="0"/>
              <a:t>Removing low variance</a:t>
            </a:r>
          </a:p>
          <a:p>
            <a:pPr lvl="1"/>
            <a:r>
              <a:rPr lang="en-US" sz="2400" dirty="0" smtClean="0"/>
              <a:t>L1 Norm</a:t>
            </a:r>
          </a:p>
          <a:p>
            <a:pPr lvl="1"/>
            <a:r>
              <a:rPr lang="en-US" sz="2400" dirty="0" smtClean="0"/>
              <a:t>Select K best </a:t>
            </a:r>
            <a:r>
              <a:rPr lang="mr-IN" sz="2400" dirty="0" smtClean="0"/>
              <a:t>–</a:t>
            </a:r>
            <a:r>
              <a:rPr lang="en-US" sz="2400" dirty="0" smtClean="0"/>
              <a:t> ANOVA</a:t>
            </a:r>
          </a:p>
          <a:p>
            <a:pPr lvl="1"/>
            <a:endParaRPr lang="en-US" sz="2400" dirty="0" smtClean="0"/>
          </a:p>
          <a:p>
            <a:r>
              <a:rPr lang="en-US" sz="2800" dirty="0" smtClean="0"/>
              <a:t>Pipelined</a:t>
            </a:r>
          </a:p>
          <a:p>
            <a:endParaRPr lang="en-US" sz="2800" dirty="0" smtClean="0"/>
          </a:p>
          <a:p>
            <a:r>
              <a:rPr lang="en-US" sz="2800" dirty="0" smtClean="0"/>
              <a:t>Reduce to 20 features initially</a:t>
            </a:r>
          </a:p>
        </p:txBody>
      </p:sp>
    </p:spTree>
    <p:extLst>
      <p:ext uri="{BB962C8B-B14F-4D97-AF65-F5344CB8AC3E}">
        <p14:creationId xmlns:p14="http://schemas.microsoft.com/office/powerpoint/2010/main" val="3291326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Preparation </a:t>
            </a:r>
            <a:endParaRPr lang="en-US" dirty="0"/>
          </a:p>
        </p:txBody>
      </p:sp>
      <p:sp>
        <p:nvSpPr>
          <p:cNvPr id="5" name="TextBox 4"/>
          <p:cNvSpPr txBox="1"/>
          <p:nvPr/>
        </p:nvSpPr>
        <p:spPr>
          <a:xfrm>
            <a:off x="534097" y="1027906"/>
            <a:ext cx="10819703" cy="3801041"/>
          </a:xfrm>
          <a:prstGeom prst="rect">
            <a:avLst/>
          </a:prstGeom>
          <a:noFill/>
        </p:spPr>
        <p:txBody>
          <a:bodyPr wrap="square" rtlCol="0">
            <a:spAutoFit/>
          </a:bodyPr>
          <a:lstStyle/>
          <a:p>
            <a:pPr marL="285750" indent="-285750">
              <a:buFont typeface="Arial" charset="0"/>
              <a:buChar char="•"/>
            </a:pPr>
            <a:r>
              <a:rPr lang="en-US" sz="2500" dirty="0" smtClean="0"/>
              <a:t>Data Split:</a:t>
            </a:r>
          </a:p>
          <a:p>
            <a:pPr marL="914400" lvl="1" indent="-457200">
              <a:buFont typeface="Wingdings" charset="2"/>
              <a:buChar char="§"/>
            </a:pPr>
            <a:r>
              <a:rPr lang="en-US" sz="2200" dirty="0" smtClean="0"/>
              <a:t>Train: 107 videos</a:t>
            </a:r>
          </a:p>
          <a:p>
            <a:pPr marL="914400" lvl="1" indent="-457200">
              <a:buFont typeface="Wingdings" charset="2"/>
              <a:buChar char="§"/>
            </a:pPr>
            <a:r>
              <a:rPr lang="en-US" sz="2200" dirty="0" smtClean="0"/>
              <a:t>Test: 47 videos</a:t>
            </a:r>
          </a:p>
          <a:p>
            <a:pPr marL="914400" lvl="1" indent="-457200">
              <a:buFont typeface="Wingdings" charset="2"/>
              <a:buChar char="§"/>
            </a:pPr>
            <a:r>
              <a:rPr lang="en-US" sz="2200" dirty="0" smtClean="0"/>
              <a:t>Dev: 35 videos</a:t>
            </a:r>
          </a:p>
          <a:p>
            <a:pPr marL="285750" indent="-285750">
              <a:buFont typeface="Arial" charset="0"/>
              <a:buChar char="•"/>
            </a:pPr>
            <a:endParaRPr lang="en-US" sz="2500" dirty="0" smtClean="0"/>
          </a:p>
          <a:p>
            <a:pPr marL="285750" indent="-285750">
              <a:buFont typeface="Arial" charset="0"/>
              <a:buChar char="•"/>
            </a:pPr>
            <a:r>
              <a:rPr lang="en-US" sz="2500" dirty="0" smtClean="0"/>
              <a:t>15-18 Q&amp;A pairs per video.</a:t>
            </a:r>
          </a:p>
          <a:p>
            <a:pPr marL="285750" indent="-285750">
              <a:buFont typeface="Arial" charset="0"/>
              <a:buChar char="•"/>
            </a:pPr>
            <a:endParaRPr lang="en-US" sz="2500" dirty="0" smtClean="0"/>
          </a:p>
          <a:p>
            <a:pPr marL="285750" indent="-285750">
              <a:buFont typeface="Arial" charset="0"/>
              <a:buChar char="•"/>
            </a:pPr>
            <a:r>
              <a:rPr lang="en-US" sz="2500" dirty="0" smtClean="0"/>
              <a:t>Late Fusion approach</a:t>
            </a:r>
            <a:endParaRPr lang="en-US" sz="2500" dirty="0"/>
          </a:p>
          <a:p>
            <a:pPr marL="285750" indent="-285750">
              <a:buFont typeface="Arial" charset="0"/>
              <a:buChar char="•"/>
            </a:pPr>
            <a:endParaRPr lang="en-US" sz="2500" dirty="0" smtClean="0"/>
          </a:p>
          <a:p>
            <a:pPr marL="285750" indent="-285750">
              <a:buFont typeface="Arial" charset="0"/>
              <a:buChar char="•"/>
            </a:pPr>
            <a:endParaRPr lang="en-US" sz="2500" dirty="0"/>
          </a:p>
        </p:txBody>
      </p:sp>
    </p:spTree>
    <p:extLst>
      <p:ext uri="{BB962C8B-B14F-4D97-AF65-F5344CB8AC3E}">
        <p14:creationId xmlns:p14="http://schemas.microsoft.com/office/powerpoint/2010/main" val="96580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64"/>
            <a:ext cx="12192000" cy="6874664"/>
          </a:xfrm>
          <a:prstGeom prst="rect">
            <a:avLst/>
          </a:prstGeom>
        </p:spPr>
      </p:pic>
    </p:spTree>
    <p:extLst>
      <p:ext uri="{BB962C8B-B14F-4D97-AF65-F5344CB8AC3E}">
        <p14:creationId xmlns:p14="http://schemas.microsoft.com/office/powerpoint/2010/main" val="2225669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depression</a:t>
            </a:r>
            <a:endParaRPr lang="en-US" dirty="0"/>
          </a:p>
        </p:txBody>
      </p:sp>
      <p:sp>
        <p:nvSpPr>
          <p:cNvPr id="3" name="Content Placeholder 2"/>
          <p:cNvSpPr>
            <a:spLocks noGrp="1"/>
          </p:cNvSpPr>
          <p:nvPr>
            <p:ph idx="1"/>
          </p:nvPr>
        </p:nvSpPr>
        <p:spPr>
          <a:xfrm>
            <a:off x="838200" y="1257214"/>
            <a:ext cx="10515600" cy="4351338"/>
          </a:xfrm>
        </p:spPr>
        <p:txBody>
          <a:bodyPr/>
          <a:lstStyle/>
          <a:p>
            <a:r>
              <a:rPr lang="en-US" sz="2800" dirty="0" smtClean="0"/>
              <a:t>Individual probability estimates for each response </a:t>
            </a:r>
            <a:r>
              <a:rPr lang="en-US" sz="2800" dirty="0" err="1" smtClean="0"/>
              <a:t>r</a:t>
            </a:r>
            <a:r>
              <a:rPr lang="en-US" sz="2800" baseline="-25000" dirty="0" err="1" smtClean="0"/>
              <a:t>ij</a:t>
            </a:r>
            <a:r>
              <a:rPr lang="en-US" sz="2800" dirty="0"/>
              <a:t> </a:t>
            </a:r>
            <a:r>
              <a:rPr lang="en-US" sz="2800" dirty="0" smtClean="0"/>
              <a:t>is obtained.</a:t>
            </a:r>
          </a:p>
          <a:p>
            <a:endParaRPr lang="en-US" sz="2800" baseline="-25000" dirty="0"/>
          </a:p>
          <a:p>
            <a:r>
              <a:rPr lang="en-US" sz="2800" dirty="0" smtClean="0"/>
              <a:t>Average over probability estimates.</a:t>
            </a:r>
          </a:p>
          <a:p>
            <a:endParaRPr lang="en-US" sz="2800" dirty="0"/>
          </a:p>
          <a:p>
            <a:r>
              <a:rPr lang="en-US" sz="2800" dirty="0" smtClean="0"/>
              <a:t>Each category (P/N, D/ND) is weighted unequally. </a:t>
            </a:r>
          </a:p>
          <a:p>
            <a:endParaRPr lang="en-US" sz="2800" dirty="0"/>
          </a:p>
          <a:p>
            <a:r>
              <a:rPr lang="en-US" sz="2800" dirty="0" smtClean="0"/>
              <a:t>Combine estimates from both categories using Soft Voting </a:t>
            </a:r>
            <a:r>
              <a:rPr lang="mr-IN" sz="2800" dirty="0" smtClean="0"/>
              <a:t>–</a:t>
            </a:r>
            <a:r>
              <a:rPr lang="en-US" sz="2800" dirty="0" smtClean="0"/>
              <a:t> Get Binary Label (Depressed/Not Depressed)</a:t>
            </a:r>
            <a:endParaRPr lang="en-US" sz="2800" dirty="0"/>
          </a:p>
          <a:p>
            <a:endParaRPr lang="en-US" sz="2800" dirty="0"/>
          </a:p>
        </p:txBody>
      </p:sp>
    </p:spTree>
    <p:extLst>
      <p:ext uri="{BB962C8B-B14F-4D97-AF65-F5344CB8AC3E}">
        <p14:creationId xmlns:p14="http://schemas.microsoft.com/office/powerpoint/2010/main" val="14346437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Results</a:t>
            </a:r>
            <a:endParaRPr lang="en-US" dirty="0"/>
          </a:p>
        </p:txBody>
      </p:sp>
      <p:grpSp>
        <p:nvGrpSpPr>
          <p:cNvPr id="4" name="Group 3"/>
          <p:cNvGrpSpPr/>
          <p:nvPr/>
        </p:nvGrpSpPr>
        <p:grpSpPr>
          <a:xfrm>
            <a:off x="542007" y="1995191"/>
            <a:ext cx="5258689" cy="2953638"/>
            <a:chOff x="1738311" y="840441"/>
            <a:chExt cx="8329615" cy="4620728"/>
          </a:xfrm>
        </p:grpSpPr>
        <p:grpSp>
          <p:nvGrpSpPr>
            <p:cNvPr id="5" name="Group 4"/>
            <p:cNvGrpSpPr/>
            <p:nvPr/>
          </p:nvGrpSpPr>
          <p:grpSpPr>
            <a:xfrm>
              <a:off x="1738311" y="840441"/>
              <a:ext cx="1559299" cy="1626536"/>
              <a:chOff x="1822076" y="916640"/>
              <a:chExt cx="1559299" cy="1626536"/>
            </a:xfrm>
          </p:grpSpPr>
          <p:sp>
            <p:nvSpPr>
              <p:cNvPr id="19" name="Oval 18"/>
              <p:cNvSpPr/>
              <p:nvPr/>
            </p:nvSpPr>
            <p:spPr>
              <a:xfrm>
                <a:off x="1822076" y="916640"/>
                <a:ext cx="1559299" cy="162653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103622" y="1345856"/>
                <a:ext cx="1190625" cy="433343"/>
              </a:xfrm>
              <a:prstGeom prst="rect">
                <a:avLst/>
              </a:prstGeom>
              <a:noFill/>
            </p:spPr>
            <p:txBody>
              <a:bodyPr wrap="square" rtlCol="0">
                <a:spAutoFit/>
              </a:bodyPr>
              <a:lstStyle/>
              <a:p>
                <a:r>
                  <a:rPr lang="en-US" sz="1200" dirty="0" smtClean="0">
                    <a:solidFill>
                      <a:srgbClr val="000000"/>
                    </a:solidFill>
                  </a:rPr>
                  <a:t>Acoustic</a:t>
                </a:r>
                <a:endParaRPr lang="en-US" sz="1200" dirty="0">
                  <a:solidFill>
                    <a:srgbClr val="000000"/>
                  </a:solidFill>
                </a:endParaRPr>
              </a:p>
            </p:txBody>
          </p:sp>
          <p:sp>
            <p:nvSpPr>
              <p:cNvPr id="21" name="TextBox 20"/>
              <p:cNvSpPr txBox="1"/>
              <p:nvPr/>
            </p:nvSpPr>
            <p:spPr>
              <a:xfrm>
                <a:off x="2257425" y="1869001"/>
                <a:ext cx="895350" cy="433343"/>
              </a:xfrm>
              <a:prstGeom prst="rect">
                <a:avLst/>
              </a:prstGeom>
              <a:noFill/>
            </p:spPr>
            <p:txBody>
              <a:bodyPr wrap="square" rtlCol="0">
                <a:spAutoFit/>
              </a:bodyPr>
              <a:lstStyle/>
              <a:p>
                <a:r>
                  <a:rPr lang="en-US" sz="1200" dirty="0" smtClean="0">
                    <a:solidFill>
                      <a:srgbClr val="000000"/>
                    </a:solidFill>
                  </a:rPr>
                  <a:t>0.50</a:t>
                </a:r>
                <a:endParaRPr lang="en-US" sz="1200" dirty="0">
                  <a:solidFill>
                    <a:srgbClr val="000000"/>
                  </a:solidFill>
                </a:endParaRPr>
              </a:p>
            </p:txBody>
          </p:sp>
        </p:grpSp>
        <p:grpSp>
          <p:nvGrpSpPr>
            <p:cNvPr id="6" name="Group 5"/>
            <p:cNvGrpSpPr/>
            <p:nvPr/>
          </p:nvGrpSpPr>
          <p:grpSpPr>
            <a:xfrm>
              <a:off x="5175577" y="840441"/>
              <a:ext cx="1587174" cy="1626536"/>
              <a:chOff x="5039074" y="916639"/>
              <a:chExt cx="1739153" cy="1883709"/>
            </a:xfrm>
          </p:grpSpPr>
          <p:sp>
            <p:nvSpPr>
              <p:cNvPr id="16" name="Oval 15"/>
              <p:cNvSpPr/>
              <p:nvPr/>
            </p:nvSpPr>
            <p:spPr>
              <a:xfrm>
                <a:off x="5039074" y="916639"/>
                <a:ext cx="1739153" cy="18837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76453" y="1482174"/>
                <a:ext cx="1257300" cy="501859"/>
              </a:xfrm>
              <a:prstGeom prst="rect">
                <a:avLst/>
              </a:prstGeom>
              <a:noFill/>
            </p:spPr>
            <p:txBody>
              <a:bodyPr wrap="square" rtlCol="0">
                <a:spAutoFit/>
              </a:bodyPr>
              <a:lstStyle/>
              <a:p>
                <a:r>
                  <a:rPr lang="en-US" sz="1200" dirty="0" smtClean="0">
                    <a:solidFill>
                      <a:srgbClr val="000000"/>
                    </a:solidFill>
                  </a:rPr>
                  <a:t>Visual</a:t>
                </a:r>
                <a:endParaRPr lang="en-US" sz="1200" dirty="0">
                  <a:solidFill>
                    <a:srgbClr val="000000"/>
                  </a:solidFill>
                </a:endParaRPr>
              </a:p>
            </p:txBody>
          </p:sp>
          <p:sp>
            <p:nvSpPr>
              <p:cNvPr id="18" name="TextBox 17"/>
              <p:cNvSpPr txBox="1"/>
              <p:nvPr/>
            </p:nvSpPr>
            <p:spPr>
              <a:xfrm>
                <a:off x="5527668" y="1981708"/>
                <a:ext cx="895351" cy="501859"/>
              </a:xfrm>
              <a:prstGeom prst="rect">
                <a:avLst/>
              </a:prstGeom>
              <a:noFill/>
            </p:spPr>
            <p:txBody>
              <a:bodyPr wrap="square" rtlCol="0">
                <a:spAutoFit/>
              </a:bodyPr>
              <a:lstStyle/>
              <a:p>
                <a:r>
                  <a:rPr lang="en-US" sz="1200" dirty="0" smtClean="0">
                    <a:solidFill>
                      <a:srgbClr val="000000"/>
                    </a:solidFill>
                  </a:rPr>
                  <a:t>0.55</a:t>
                </a:r>
                <a:endParaRPr lang="en-US" sz="1200" dirty="0">
                  <a:solidFill>
                    <a:srgbClr val="000000"/>
                  </a:solidFill>
                </a:endParaRPr>
              </a:p>
            </p:txBody>
          </p:sp>
        </p:grpSp>
        <p:grpSp>
          <p:nvGrpSpPr>
            <p:cNvPr id="7" name="Group 6"/>
            <p:cNvGrpSpPr/>
            <p:nvPr/>
          </p:nvGrpSpPr>
          <p:grpSpPr>
            <a:xfrm>
              <a:off x="8521862" y="840441"/>
              <a:ext cx="1546064" cy="1626536"/>
              <a:chOff x="8248650" y="916639"/>
              <a:chExt cx="1743075" cy="1807510"/>
            </a:xfrm>
            <a:solidFill>
              <a:schemeClr val="accent2">
                <a:lumMod val="40000"/>
                <a:lumOff val="60000"/>
              </a:schemeClr>
            </a:solidFill>
          </p:grpSpPr>
          <p:sp>
            <p:nvSpPr>
              <p:cNvPr id="13" name="Oval 12"/>
              <p:cNvSpPr/>
              <p:nvPr/>
            </p:nvSpPr>
            <p:spPr>
              <a:xfrm>
                <a:off x="8248650" y="916639"/>
                <a:ext cx="1743075" cy="180751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382654" y="1471479"/>
                <a:ext cx="1475723" cy="481558"/>
              </a:xfrm>
              <a:prstGeom prst="rect">
                <a:avLst/>
              </a:prstGeom>
              <a:noFill/>
            </p:spPr>
            <p:txBody>
              <a:bodyPr wrap="square" rtlCol="0">
                <a:spAutoFit/>
              </a:bodyPr>
              <a:lstStyle/>
              <a:p>
                <a:r>
                  <a:rPr lang="en-US" sz="1200" dirty="0" smtClean="0">
                    <a:solidFill>
                      <a:srgbClr val="000000"/>
                    </a:solidFill>
                  </a:rPr>
                  <a:t>Linguistic</a:t>
                </a:r>
                <a:endParaRPr lang="en-US" sz="1200" dirty="0">
                  <a:solidFill>
                    <a:srgbClr val="000000"/>
                  </a:solidFill>
                </a:endParaRPr>
              </a:p>
            </p:txBody>
          </p:sp>
          <p:sp>
            <p:nvSpPr>
              <p:cNvPr id="15" name="TextBox 14"/>
              <p:cNvSpPr txBox="1"/>
              <p:nvPr/>
            </p:nvSpPr>
            <p:spPr>
              <a:xfrm>
                <a:off x="8715381" y="1923931"/>
                <a:ext cx="895350" cy="481558"/>
              </a:xfrm>
              <a:prstGeom prst="rect">
                <a:avLst/>
              </a:prstGeom>
              <a:noFill/>
            </p:spPr>
            <p:txBody>
              <a:bodyPr wrap="square" rtlCol="0">
                <a:spAutoFit/>
              </a:bodyPr>
              <a:lstStyle/>
              <a:p>
                <a:r>
                  <a:rPr lang="en-US" sz="1200" dirty="0" smtClean="0">
                    <a:solidFill>
                      <a:srgbClr val="000000"/>
                    </a:solidFill>
                  </a:rPr>
                  <a:t>0.44</a:t>
                </a:r>
                <a:endParaRPr lang="en-US" sz="1200" dirty="0">
                  <a:solidFill>
                    <a:srgbClr val="000000"/>
                  </a:solidFill>
                </a:endParaRPr>
              </a:p>
            </p:txBody>
          </p:sp>
        </p:grpSp>
        <p:grpSp>
          <p:nvGrpSpPr>
            <p:cNvPr id="8" name="Group 7"/>
            <p:cNvGrpSpPr/>
            <p:nvPr/>
          </p:nvGrpSpPr>
          <p:grpSpPr>
            <a:xfrm>
              <a:off x="2517960" y="2466977"/>
              <a:ext cx="6776933" cy="2994192"/>
              <a:chOff x="2517961" y="2466977"/>
              <a:chExt cx="6776933" cy="2994192"/>
            </a:xfrm>
          </p:grpSpPr>
          <p:cxnSp>
            <p:nvCxnSpPr>
              <p:cNvPr id="9" name="Straight Arrow Connector 8"/>
              <p:cNvCxnSpPr/>
              <p:nvPr/>
            </p:nvCxnSpPr>
            <p:spPr>
              <a:xfrm>
                <a:off x="2517961" y="2466977"/>
                <a:ext cx="3582872" cy="2054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997086" y="2466977"/>
                <a:ext cx="103747" cy="2054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100833" y="2466977"/>
                <a:ext cx="3194061" cy="2054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494160" y="4521885"/>
                <a:ext cx="1213346" cy="939284"/>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0.55</a:t>
                </a:r>
                <a:endParaRPr lang="en-US" dirty="0"/>
              </a:p>
            </p:txBody>
          </p:sp>
        </p:grpSp>
      </p:grpSp>
      <p:grpSp>
        <p:nvGrpSpPr>
          <p:cNvPr id="22" name="Group 21"/>
          <p:cNvGrpSpPr/>
          <p:nvPr/>
        </p:nvGrpSpPr>
        <p:grpSpPr>
          <a:xfrm>
            <a:off x="6646028" y="1995191"/>
            <a:ext cx="5258689" cy="2953638"/>
            <a:chOff x="1738311" y="840441"/>
            <a:chExt cx="8329615" cy="4620728"/>
          </a:xfrm>
        </p:grpSpPr>
        <p:grpSp>
          <p:nvGrpSpPr>
            <p:cNvPr id="23" name="Group 22"/>
            <p:cNvGrpSpPr/>
            <p:nvPr/>
          </p:nvGrpSpPr>
          <p:grpSpPr>
            <a:xfrm>
              <a:off x="1738311" y="840441"/>
              <a:ext cx="1559299" cy="1626536"/>
              <a:chOff x="1822076" y="916640"/>
              <a:chExt cx="1559299" cy="1626536"/>
            </a:xfrm>
          </p:grpSpPr>
          <p:sp>
            <p:nvSpPr>
              <p:cNvPr id="37" name="Oval 36"/>
              <p:cNvSpPr/>
              <p:nvPr/>
            </p:nvSpPr>
            <p:spPr>
              <a:xfrm>
                <a:off x="1822076" y="916640"/>
                <a:ext cx="1559299" cy="162653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2103622" y="1345856"/>
                <a:ext cx="1190625" cy="433343"/>
              </a:xfrm>
              <a:prstGeom prst="rect">
                <a:avLst/>
              </a:prstGeom>
              <a:noFill/>
            </p:spPr>
            <p:txBody>
              <a:bodyPr wrap="square" rtlCol="0">
                <a:spAutoFit/>
              </a:bodyPr>
              <a:lstStyle/>
              <a:p>
                <a:r>
                  <a:rPr lang="en-US" sz="1200" dirty="0" smtClean="0">
                    <a:solidFill>
                      <a:srgbClr val="000000"/>
                    </a:solidFill>
                  </a:rPr>
                  <a:t>Acoustic</a:t>
                </a:r>
                <a:endParaRPr lang="en-US" sz="1200" dirty="0">
                  <a:solidFill>
                    <a:srgbClr val="000000"/>
                  </a:solidFill>
                </a:endParaRPr>
              </a:p>
            </p:txBody>
          </p:sp>
          <p:sp>
            <p:nvSpPr>
              <p:cNvPr id="39" name="TextBox 38"/>
              <p:cNvSpPr txBox="1"/>
              <p:nvPr/>
            </p:nvSpPr>
            <p:spPr>
              <a:xfrm>
                <a:off x="2257425" y="1869001"/>
                <a:ext cx="895350" cy="433343"/>
              </a:xfrm>
              <a:prstGeom prst="rect">
                <a:avLst/>
              </a:prstGeom>
              <a:noFill/>
            </p:spPr>
            <p:txBody>
              <a:bodyPr wrap="square" rtlCol="0">
                <a:spAutoFit/>
              </a:bodyPr>
              <a:lstStyle/>
              <a:p>
                <a:r>
                  <a:rPr lang="en-US" sz="1200" dirty="0" smtClean="0">
                    <a:solidFill>
                      <a:srgbClr val="000000"/>
                    </a:solidFill>
                  </a:rPr>
                  <a:t>0.53</a:t>
                </a:r>
                <a:endParaRPr lang="en-US" sz="1200" dirty="0">
                  <a:solidFill>
                    <a:srgbClr val="000000"/>
                  </a:solidFill>
                </a:endParaRPr>
              </a:p>
            </p:txBody>
          </p:sp>
        </p:grpSp>
        <p:grpSp>
          <p:nvGrpSpPr>
            <p:cNvPr id="24" name="Group 23"/>
            <p:cNvGrpSpPr/>
            <p:nvPr/>
          </p:nvGrpSpPr>
          <p:grpSpPr>
            <a:xfrm>
              <a:off x="5175577" y="840441"/>
              <a:ext cx="1587174" cy="1626536"/>
              <a:chOff x="5039074" y="916639"/>
              <a:chExt cx="1739153" cy="1883709"/>
            </a:xfrm>
          </p:grpSpPr>
          <p:sp>
            <p:nvSpPr>
              <p:cNvPr id="34" name="Oval 33"/>
              <p:cNvSpPr/>
              <p:nvPr/>
            </p:nvSpPr>
            <p:spPr>
              <a:xfrm>
                <a:off x="5039074" y="916639"/>
                <a:ext cx="1739153" cy="18837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5476453" y="1482174"/>
                <a:ext cx="1257300" cy="501859"/>
              </a:xfrm>
              <a:prstGeom prst="rect">
                <a:avLst/>
              </a:prstGeom>
              <a:noFill/>
            </p:spPr>
            <p:txBody>
              <a:bodyPr wrap="square" rtlCol="0">
                <a:spAutoFit/>
              </a:bodyPr>
              <a:lstStyle/>
              <a:p>
                <a:r>
                  <a:rPr lang="en-US" sz="1200" dirty="0" smtClean="0">
                    <a:solidFill>
                      <a:srgbClr val="000000"/>
                    </a:solidFill>
                  </a:rPr>
                  <a:t>Visual</a:t>
                </a:r>
                <a:endParaRPr lang="en-US" sz="1200" dirty="0">
                  <a:solidFill>
                    <a:srgbClr val="000000"/>
                  </a:solidFill>
                </a:endParaRPr>
              </a:p>
            </p:txBody>
          </p:sp>
          <p:sp>
            <p:nvSpPr>
              <p:cNvPr id="36" name="TextBox 35"/>
              <p:cNvSpPr txBox="1"/>
              <p:nvPr/>
            </p:nvSpPr>
            <p:spPr>
              <a:xfrm>
                <a:off x="5605251" y="1944515"/>
                <a:ext cx="895351" cy="501859"/>
              </a:xfrm>
              <a:prstGeom prst="rect">
                <a:avLst/>
              </a:prstGeom>
              <a:noFill/>
            </p:spPr>
            <p:txBody>
              <a:bodyPr wrap="square" rtlCol="0">
                <a:spAutoFit/>
              </a:bodyPr>
              <a:lstStyle/>
              <a:p>
                <a:r>
                  <a:rPr lang="en-US" sz="1200" dirty="0" smtClean="0">
                    <a:solidFill>
                      <a:srgbClr val="000000"/>
                    </a:solidFill>
                  </a:rPr>
                  <a:t>0.62</a:t>
                </a:r>
                <a:endParaRPr lang="en-US" sz="1200" dirty="0">
                  <a:solidFill>
                    <a:srgbClr val="000000"/>
                  </a:solidFill>
                </a:endParaRPr>
              </a:p>
            </p:txBody>
          </p:sp>
        </p:grpSp>
        <p:grpSp>
          <p:nvGrpSpPr>
            <p:cNvPr id="25" name="Group 24"/>
            <p:cNvGrpSpPr/>
            <p:nvPr/>
          </p:nvGrpSpPr>
          <p:grpSpPr>
            <a:xfrm>
              <a:off x="8521862" y="840441"/>
              <a:ext cx="1546064" cy="1626536"/>
              <a:chOff x="8248650" y="916639"/>
              <a:chExt cx="1743075" cy="1807510"/>
            </a:xfrm>
            <a:solidFill>
              <a:schemeClr val="accent2">
                <a:lumMod val="40000"/>
                <a:lumOff val="60000"/>
              </a:schemeClr>
            </a:solidFill>
          </p:grpSpPr>
          <p:sp>
            <p:nvSpPr>
              <p:cNvPr id="31" name="Oval 30"/>
              <p:cNvSpPr/>
              <p:nvPr/>
            </p:nvSpPr>
            <p:spPr>
              <a:xfrm>
                <a:off x="8248650" y="916639"/>
                <a:ext cx="1743075" cy="180751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8382654" y="1483026"/>
                <a:ext cx="1475723" cy="481558"/>
              </a:xfrm>
              <a:prstGeom prst="rect">
                <a:avLst/>
              </a:prstGeom>
              <a:noFill/>
            </p:spPr>
            <p:txBody>
              <a:bodyPr wrap="square" rtlCol="0">
                <a:spAutoFit/>
              </a:bodyPr>
              <a:lstStyle/>
              <a:p>
                <a:r>
                  <a:rPr lang="en-US" sz="1200" dirty="0" smtClean="0">
                    <a:solidFill>
                      <a:srgbClr val="000000"/>
                    </a:solidFill>
                  </a:rPr>
                  <a:t>Linguistic</a:t>
                </a:r>
                <a:endParaRPr lang="en-US" sz="1200" dirty="0">
                  <a:solidFill>
                    <a:srgbClr val="000000"/>
                  </a:solidFill>
                </a:endParaRPr>
              </a:p>
            </p:txBody>
          </p:sp>
          <p:sp>
            <p:nvSpPr>
              <p:cNvPr id="33" name="TextBox 32"/>
              <p:cNvSpPr txBox="1"/>
              <p:nvPr/>
            </p:nvSpPr>
            <p:spPr>
              <a:xfrm>
                <a:off x="8782049" y="1906416"/>
                <a:ext cx="895350" cy="481558"/>
              </a:xfrm>
              <a:prstGeom prst="rect">
                <a:avLst/>
              </a:prstGeom>
              <a:noFill/>
            </p:spPr>
            <p:txBody>
              <a:bodyPr wrap="square" rtlCol="0">
                <a:spAutoFit/>
              </a:bodyPr>
              <a:lstStyle/>
              <a:p>
                <a:r>
                  <a:rPr lang="en-US" sz="1200" dirty="0" smtClean="0">
                    <a:solidFill>
                      <a:srgbClr val="000000"/>
                    </a:solidFill>
                  </a:rPr>
                  <a:t>0.44</a:t>
                </a:r>
                <a:endParaRPr lang="en-US" sz="1200" dirty="0">
                  <a:solidFill>
                    <a:srgbClr val="000000"/>
                  </a:solidFill>
                </a:endParaRPr>
              </a:p>
            </p:txBody>
          </p:sp>
        </p:grpSp>
        <p:grpSp>
          <p:nvGrpSpPr>
            <p:cNvPr id="26" name="Group 25"/>
            <p:cNvGrpSpPr/>
            <p:nvPr/>
          </p:nvGrpSpPr>
          <p:grpSpPr>
            <a:xfrm>
              <a:off x="2517960" y="2466977"/>
              <a:ext cx="6776933" cy="2994192"/>
              <a:chOff x="2517961" y="2466977"/>
              <a:chExt cx="6776933" cy="2994192"/>
            </a:xfrm>
          </p:grpSpPr>
          <p:cxnSp>
            <p:nvCxnSpPr>
              <p:cNvPr id="27" name="Straight Arrow Connector 26"/>
              <p:cNvCxnSpPr/>
              <p:nvPr/>
            </p:nvCxnSpPr>
            <p:spPr>
              <a:xfrm>
                <a:off x="2517961" y="2466977"/>
                <a:ext cx="3582872" cy="2054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997086" y="2466977"/>
                <a:ext cx="103747" cy="2054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6100833" y="2466977"/>
                <a:ext cx="3194061" cy="2054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5494160" y="4521885"/>
                <a:ext cx="1213346" cy="939284"/>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0.67</a:t>
                </a:r>
                <a:endParaRPr lang="en-US" dirty="0"/>
              </a:p>
            </p:txBody>
          </p:sp>
        </p:grpSp>
      </p:grpSp>
      <p:sp>
        <p:nvSpPr>
          <p:cNvPr id="42" name="TextBox 41"/>
          <p:cNvSpPr txBox="1"/>
          <p:nvPr/>
        </p:nvSpPr>
        <p:spPr>
          <a:xfrm>
            <a:off x="1382109" y="1577858"/>
            <a:ext cx="3379258" cy="369332"/>
          </a:xfrm>
          <a:prstGeom prst="rect">
            <a:avLst/>
          </a:prstGeom>
          <a:noFill/>
        </p:spPr>
        <p:txBody>
          <a:bodyPr wrap="none" rtlCol="0">
            <a:spAutoFit/>
          </a:bodyPr>
          <a:lstStyle/>
          <a:p>
            <a:r>
              <a:rPr lang="en-US" smtClean="0"/>
              <a:t>Discriminative/Non-discriminative</a:t>
            </a:r>
            <a:endParaRPr lang="en-US"/>
          </a:p>
        </p:txBody>
      </p:sp>
      <p:sp>
        <p:nvSpPr>
          <p:cNvPr id="43" name="TextBox 42"/>
          <p:cNvSpPr txBox="1"/>
          <p:nvPr/>
        </p:nvSpPr>
        <p:spPr>
          <a:xfrm>
            <a:off x="8454630" y="1572322"/>
            <a:ext cx="1825628" cy="369332"/>
          </a:xfrm>
          <a:prstGeom prst="rect">
            <a:avLst/>
          </a:prstGeom>
          <a:noFill/>
        </p:spPr>
        <p:txBody>
          <a:bodyPr wrap="none" rtlCol="0">
            <a:spAutoFit/>
          </a:bodyPr>
          <a:lstStyle/>
          <a:p>
            <a:r>
              <a:rPr lang="en-US" smtClean="0"/>
              <a:t>Positive/Negative</a:t>
            </a:r>
            <a:endParaRPr lang="en-US" dirty="0"/>
          </a:p>
        </p:txBody>
      </p:sp>
      <p:sp>
        <p:nvSpPr>
          <p:cNvPr id="44" name="TextBox 43"/>
          <p:cNvSpPr txBox="1"/>
          <p:nvPr/>
        </p:nvSpPr>
        <p:spPr>
          <a:xfrm>
            <a:off x="1471424" y="3586348"/>
            <a:ext cx="476412" cy="369332"/>
          </a:xfrm>
          <a:prstGeom prst="rect">
            <a:avLst/>
          </a:prstGeom>
          <a:noFill/>
        </p:spPr>
        <p:txBody>
          <a:bodyPr wrap="none" rtlCol="0">
            <a:spAutoFit/>
          </a:bodyPr>
          <a:lstStyle/>
          <a:p>
            <a:r>
              <a:rPr lang="en-US" dirty="0" smtClean="0"/>
              <a:t>0.5</a:t>
            </a:r>
            <a:endParaRPr lang="en-US" dirty="0"/>
          </a:p>
        </p:txBody>
      </p:sp>
      <p:sp>
        <p:nvSpPr>
          <p:cNvPr id="46" name="Rectangle 45"/>
          <p:cNvSpPr/>
          <p:nvPr/>
        </p:nvSpPr>
        <p:spPr>
          <a:xfrm>
            <a:off x="3270922" y="3310613"/>
            <a:ext cx="476412" cy="369332"/>
          </a:xfrm>
          <a:prstGeom prst="rect">
            <a:avLst/>
          </a:prstGeom>
        </p:spPr>
        <p:txBody>
          <a:bodyPr wrap="none">
            <a:spAutoFit/>
          </a:bodyPr>
          <a:lstStyle/>
          <a:p>
            <a:r>
              <a:rPr lang="en-US" dirty="0" smtClean="0"/>
              <a:t>0.4</a:t>
            </a:r>
            <a:endParaRPr lang="en-US" dirty="0"/>
          </a:p>
        </p:txBody>
      </p:sp>
      <p:sp>
        <p:nvSpPr>
          <p:cNvPr id="47" name="Rectangle 46"/>
          <p:cNvSpPr/>
          <p:nvPr/>
        </p:nvSpPr>
        <p:spPr>
          <a:xfrm>
            <a:off x="4549835" y="3592286"/>
            <a:ext cx="476412" cy="369332"/>
          </a:xfrm>
          <a:prstGeom prst="rect">
            <a:avLst/>
          </a:prstGeom>
        </p:spPr>
        <p:txBody>
          <a:bodyPr wrap="none">
            <a:spAutoFit/>
          </a:bodyPr>
          <a:lstStyle/>
          <a:p>
            <a:r>
              <a:rPr lang="en-US" dirty="0" smtClean="0"/>
              <a:t>0.1</a:t>
            </a:r>
            <a:endParaRPr lang="en-US" dirty="0"/>
          </a:p>
        </p:txBody>
      </p:sp>
      <p:sp>
        <p:nvSpPr>
          <p:cNvPr id="48" name="Rectangle 47"/>
          <p:cNvSpPr/>
          <p:nvPr/>
        </p:nvSpPr>
        <p:spPr>
          <a:xfrm>
            <a:off x="7486130" y="3586257"/>
            <a:ext cx="476412" cy="369332"/>
          </a:xfrm>
          <a:prstGeom prst="rect">
            <a:avLst/>
          </a:prstGeom>
        </p:spPr>
        <p:txBody>
          <a:bodyPr wrap="none">
            <a:spAutoFit/>
          </a:bodyPr>
          <a:lstStyle/>
          <a:p>
            <a:r>
              <a:rPr lang="en-US" dirty="0" smtClean="0"/>
              <a:t>0.4</a:t>
            </a:r>
            <a:endParaRPr lang="en-US" dirty="0"/>
          </a:p>
        </p:txBody>
      </p:sp>
      <p:sp>
        <p:nvSpPr>
          <p:cNvPr id="49" name="Rectangle 48"/>
          <p:cNvSpPr/>
          <p:nvPr/>
        </p:nvSpPr>
        <p:spPr>
          <a:xfrm>
            <a:off x="10404698" y="3586257"/>
            <a:ext cx="476412" cy="369332"/>
          </a:xfrm>
          <a:prstGeom prst="rect">
            <a:avLst/>
          </a:prstGeom>
        </p:spPr>
        <p:txBody>
          <a:bodyPr wrap="none">
            <a:spAutoFit/>
          </a:bodyPr>
          <a:lstStyle/>
          <a:p>
            <a:r>
              <a:rPr lang="en-US" dirty="0" smtClean="0"/>
              <a:t>0.2</a:t>
            </a:r>
            <a:endParaRPr lang="en-US" dirty="0"/>
          </a:p>
        </p:txBody>
      </p:sp>
      <p:sp>
        <p:nvSpPr>
          <p:cNvPr id="50" name="Rectangle 49"/>
          <p:cNvSpPr/>
          <p:nvPr/>
        </p:nvSpPr>
        <p:spPr>
          <a:xfrm>
            <a:off x="9336775" y="3376895"/>
            <a:ext cx="476412" cy="369332"/>
          </a:xfrm>
          <a:prstGeom prst="rect">
            <a:avLst/>
          </a:prstGeom>
        </p:spPr>
        <p:txBody>
          <a:bodyPr wrap="none">
            <a:spAutoFit/>
          </a:bodyPr>
          <a:lstStyle/>
          <a:p>
            <a:r>
              <a:rPr lang="en-US" dirty="0" smtClean="0"/>
              <a:t>0.4</a:t>
            </a:r>
            <a:endParaRPr lang="en-US" dirty="0"/>
          </a:p>
        </p:txBody>
      </p:sp>
    </p:spTree>
    <p:extLst>
      <p:ext uri="{BB962C8B-B14F-4D97-AF65-F5344CB8AC3E}">
        <p14:creationId xmlns:p14="http://schemas.microsoft.com/office/powerpoint/2010/main" val="17200779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in progress</a:t>
            </a:r>
            <a:endParaRPr lang="en-US" dirty="0"/>
          </a:p>
        </p:txBody>
      </p:sp>
      <p:sp>
        <p:nvSpPr>
          <p:cNvPr id="3" name="Content Placeholder 2"/>
          <p:cNvSpPr>
            <a:spLocks noGrp="1"/>
          </p:cNvSpPr>
          <p:nvPr>
            <p:ph idx="1"/>
          </p:nvPr>
        </p:nvSpPr>
        <p:spPr>
          <a:xfrm>
            <a:off x="838200" y="1352097"/>
            <a:ext cx="10515600" cy="4351338"/>
          </a:xfrm>
        </p:spPr>
        <p:txBody>
          <a:bodyPr/>
          <a:lstStyle/>
          <a:p>
            <a:r>
              <a:rPr lang="en-US" dirty="0" smtClean="0"/>
              <a:t>Find best combination of classifiers</a:t>
            </a:r>
          </a:p>
          <a:p>
            <a:endParaRPr lang="en-US" dirty="0" smtClean="0"/>
          </a:p>
          <a:p>
            <a:r>
              <a:rPr lang="en-US" dirty="0" smtClean="0"/>
              <a:t>Better Tuning of </a:t>
            </a:r>
            <a:r>
              <a:rPr lang="en-US" dirty="0" err="1" smtClean="0"/>
              <a:t>Hyperparameters</a:t>
            </a:r>
            <a:r>
              <a:rPr lang="en-US" dirty="0" smtClean="0"/>
              <a:t> </a:t>
            </a:r>
          </a:p>
          <a:p>
            <a:endParaRPr lang="en-US" dirty="0"/>
          </a:p>
          <a:p>
            <a:r>
              <a:rPr lang="en-US" dirty="0" smtClean="0"/>
              <a:t>Depression Severity Estimation </a:t>
            </a:r>
            <a:r>
              <a:rPr lang="mr-IN" dirty="0" smtClean="0"/>
              <a:t>–</a:t>
            </a:r>
            <a:r>
              <a:rPr lang="en-US" dirty="0" smtClean="0"/>
              <a:t> Regression Problem</a:t>
            </a:r>
          </a:p>
          <a:p>
            <a:endParaRPr lang="en-US" dirty="0"/>
          </a:p>
          <a:p>
            <a:endParaRPr lang="en-US" dirty="0"/>
          </a:p>
        </p:txBody>
      </p:sp>
    </p:spTree>
    <p:extLst>
      <p:ext uri="{BB962C8B-B14F-4D97-AF65-F5344CB8AC3E}">
        <p14:creationId xmlns:p14="http://schemas.microsoft.com/office/powerpoint/2010/main" val="10696965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dirty="0" smtClean="0"/>
              <a:t>Skewed Data </a:t>
            </a:r>
            <a:r>
              <a:rPr lang="mr-IN" dirty="0" smtClean="0"/>
              <a:t>–</a:t>
            </a:r>
            <a:r>
              <a:rPr lang="en-US" dirty="0" smtClean="0"/>
              <a:t> Not enough depressed instances</a:t>
            </a:r>
          </a:p>
          <a:p>
            <a:endParaRPr lang="en-US" dirty="0"/>
          </a:p>
          <a:p>
            <a:r>
              <a:rPr lang="en-US" dirty="0" smtClean="0"/>
              <a:t>Not every response has verbal features </a:t>
            </a:r>
            <a:r>
              <a:rPr lang="mr-IN" dirty="0" smtClean="0"/>
              <a:t>–</a:t>
            </a:r>
            <a:r>
              <a:rPr lang="en-US" dirty="0" smtClean="0"/>
              <a:t> LIWC captures only certain parts of responses</a:t>
            </a:r>
          </a:p>
          <a:p>
            <a:endParaRPr lang="en-US" dirty="0"/>
          </a:p>
          <a:p>
            <a:r>
              <a:rPr lang="en-US" dirty="0" smtClean="0"/>
              <a:t>Missing feature values for many frames</a:t>
            </a:r>
            <a:endParaRPr lang="en-US" dirty="0"/>
          </a:p>
        </p:txBody>
      </p:sp>
    </p:spTree>
    <p:extLst>
      <p:ext uri="{BB962C8B-B14F-4D97-AF65-F5344CB8AC3E}">
        <p14:creationId xmlns:p14="http://schemas.microsoft.com/office/powerpoint/2010/main" val="9091981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838200" y="1318998"/>
            <a:ext cx="6118654" cy="4351338"/>
          </a:xfrm>
        </p:spPr>
        <p:txBody>
          <a:bodyPr/>
          <a:lstStyle/>
          <a:p>
            <a:r>
              <a:rPr lang="en-US" sz="2500" dirty="0" smtClean="0"/>
              <a:t>Mental disorder that affects daily life.</a:t>
            </a:r>
          </a:p>
          <a:p>
            <a:endParaRPr lang="en-US" sz="2500" dirty="0" smtClean="0"/>
          </a:p>
          <a:p>
            <a:r>
              <a:rPr lang="en-US" sz="2500" dirty="0" smtClean="0"/>
              <a:t>Leads to fatigue, insomnia, weight loss, weight gain, etc.</a:t>
            </a:r>
          </a:p>
          <a:p>
            <a:endParaRPr lang="en-US" sz="2500" dirty="0" smtClean="0"/>
          </a:p>
          <a:p>
            <a:r>
              <a:rPr lang="en-US" sz="2500" dirty="0" smtClean="0"/>
              <a:t>350 million+ people affected by depression</a:t>
            </a:r>
          </a:p>
          <a:p>
            <a:endParaRPr lang="en-US" sz="2500" dirty="0" smtClean="0"/>
          </a:p>
          <a:p>
            <a:r>
              <a:rPr lang="en-US" sz="2500" dirty="0" smtClean="0"/>
              <a:t>Hence, diagnosis and treatment of depression is important.</a:t>
            </a:r>
            <a:endParaRPr lang="en-US" sz="25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1288" y="1952367"/>
            <a:ext cx="4959501" cy="2634735"/>
          </a:xfrm>
          <a:prstGeom prst="rect">
            <a:avLst/>
          </a:prstGeom>
        </p:spPr>
      </p:pic>
    </p:spTree>
    <p:extLst>
      <p:ext uri="{BB962C8B-B14F-4D97-AF65-F5344CB8AC3E}">
        <p14:creationId xmlns:p14="http://schemas.microsoft.com/office/powerpoint/2010/main" val="16408739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doctor examinations accurate?</a:t>
            </a:r>
            <a:endParaRPr lang="en-US" dirty="0"/>
          </a:p>
        </p:txBody>
      </p:sp>
      <p:sp>
        <p:nvSpPr>
          <p:cNvPr id="3" name="Content Placeholder 2"/>
          <p:cNvSpPr>
            <a:spLocks noGrp="1"/>
          </p:cNvSpPr>
          <p:nvPr>
            <p:ph idx="1"/>
          </p:nvPr>
        </p:nvSpPr>
        <p:spPr>
          <a:xfrm>
            <a:off x="838200" y="1244857"/>
            <a:ext cx="7082481" cy="3895554"/>
          </a:xfrm>
        </p:spPr>
        <p:txBody>
          <a:bodyPr/>
          <a:lstStyle/>
          <a:p>
            <a:r>
              <a:rPr lang="en-US" sz="2500" dirty="0" smtClean="0"/>
              <a:t>Classical approach to identify depression </a:t>
            </a:r>
            <a:r>
              <a:rPr lang="mr-IN" sz="2500" dirty="0" smtClean="0"/>
              <a:t>–</a:t>
            </a:r>
            <a:r>
              <a:rPr lang="en-US" sz="2500" dirty="0" smtClean="0"/>
              <a:t> </a:t>
            </a:r>
            <a:r>
              <a:rPr lang="en-US" sz="2500" dirty="0" smtClean="0"/>
              <a:t>interview, questionnaires.</a:t>
            </a:r>
          </a:p>
          <a:p>
            <a:endParaRPr lang="en-US" sz="2500" dirty="0"/>
          </a:p>
          <a:p>
            <a:r>
              <a:rPr lang="en-US" sz="2500" dirty="0" smtClean="0"/>
              <a:t>Not reliable </a:t>
            </a:r>
            <a:r>
              <a:rPr lang="mr-IN" sz="2500" dirty="0" smtClean="0"/>
              <a:t>–</a:t>
            </a:r>
            <a:r>
              <a:rPr lang="en-US" sz="2500" dirty="0" smtClean="0"/>
              <a:t> </a:t>
            </a:r>
            <a:r>
              <a:rPr lang="en-US" sz="2500" dirty="0" smtClean="0"/>
              <a:t>patients might not provide accurate information.</a:t>
            </a:r>
          </a:p>
          <a:p>
            <a:endParaRPr lang="en-US" sz="2500" dirty="0"/>
          </a:p>
          <a:p>
            <a:r>
              <a:rPr lang="en-US" sz="2500" dirty="0" smtClean="0"/>
              <a:t>Constrained </a:t>
            </a:r>
            <a:r>
              <a:rPr lang="mr-IN" sz="2500" dirty="0" smtClean="0"/>
              <a:t>–</a:t>
            </a:r>
            <a:r>
              <a:rPr lang="en-US" sz="2500" dirty="0" smtClean="0"/>
              <a:t> Patients can’t express themselves fully.</a:t>
            </a:r>
          </a:p>
          <a:p>
            <a:endParaRPr lang="en-US" sz="2500" dirty="0"/>
          </a:p>
          <a:p>
            <a:r>
              <a:rPr lang="en-US" sz="2500" dirty="0" smtClean="0"/>
              <a:t>Patients not comfortable during dyadic interviews.</a:t>
            </a:r>
            <a:endParaRPr lang="en-US" sz="25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8968"/>
          <a:stretch/>
        </p:blipFill>
        <p:spPr>
          <a:xfrm>
            <a:off x="8157519" y="1394973"/>
            <a:ext cx="3337011" cy="4041153"/>
          </a:xfrm>
          <a:prstGeom prst="rect">
            <a:avLst/>
          </a:prstGeom>
        </p:spPr>
      </p:pic>
    </p:spTree>
    <p:extLst>
      <p:ext uri="{BB962C8B-B14F-4D97-AF65-F5344CB8AC3E}">
        <p14:creationId xmlns:p14="http://schemas.microsoft.com/office/powerpoint/2010/main" val="1327165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machines detect depression?</a:t>
            </a:r>
            <a:endParaRPr lang="en-US" dirty="0"/>
          </a:p>
        </p:txBody>
      </p:sp>
      <p:sp>
        <p:nvSpPr>
          <p:cNvPr id="3" name="Content Placeholder 2"/>
          <p:cNvSpPr>
            <a:spLocks noGrp="1"/>
          </p:cNvSpPr>
          <p:nvPr>
            <p:ph idx="1"/>
          </p:nvPr>
        </p:nvSpPr>
        <p:spPr>
          <a:xfrm>
            <a:off x="838200" y="1380781"/>
            <a:ext cx="10515600" cy="4351338"/>
          </a:xfrm>
        </p:spPr>
        <p:txBody>
          <a:bodyPr/>
          <a:lstStyle/>
          <a:p>
            <a:r>
              <a:rPr lang="en-US" sz="2800" dirty="0" smtClean="0"/>
              <a:t>Yes they can! </a:t>
            </a:r>
            <a:r>
              <a:rPr lang="mr-IN" sz="2800" dirty="0" smtClean="0"/>
              <a:t>–</a:t>
            </a:r>
            <a:r>
              <a:rPr lang="en-US" sz="2800" dirty="0" smtClean="0"/>
              <a:t> Machine Learning + AI problem.</a:t>
            </a:r>
          </a:p>
          <a:p>
            <a:endParaRPr lang="en-US" sz="2800" dirty="0"/>
          </a:p>
          <a:p>
            <a:r>
              <a:rPr lang="en-US" sz="2800" dirty="0" smtClean="0"/>
              <a:t>Lots of work done by USC </a:t>
            </a:r>
            <a:r>
              <a:rPr lang="mr-IN" sz="2800" dirty="0" smtClean="0"/>
              <a:t>–</a:t>
            </a:r>
            <a:r>
              <a:rPr lang="en-US" sz="2800" dirty="0" smtClean="0"/>
              <a:t> </a:t>
            </a:r>
            <a:r>
              <a:rPr lang="en-US" sz="2800" dirty="0" err="1" smtClean="0"/>
              <a:t>DeVault</a:t>
            </a:r>
            <a:r>
              <a:rPr lang="en-US" sz="2800" dirty="0" smtClean="0"/>
              <a:t> et al, Ghosh et al, Scherer et al, Yu et al.</a:t>
            </a:r>
          </a:p>
          <a:p>
            <a:endParaRPr lang="en-US" sz="2800" dirty="0"/>
          </a:p>
          <a:p>
            <a:r>
              <a:rPr lang="en-US" sz="2800" dirty="0" smtClean="0"/>
              <a:t>Identify behavioral cues that indicate depression.</a:t>
            </a:r>
          </a:p>
          <a:p>
            <a:endParaRPr lang="en-US" sz="2800" dirty="0"/>
          </a:p>
          <a:p>
            <a:r>
              <a:rPr lang="en-US" sz="2800" dirty="0" smtClean="0"/>
              <a:t>These cues are primarily visual and acoustic.</a:t>
            </a:r>
            <a:endParaRPr lang="en-US" sz="2800" dirty="0"/>
          </a:p>
        </p:txBody>
      </p:sp>
    </p:spTree>
    <p:extLst>
      <p:ext uri="{BB962C8B-B14F-4D97-AF65-F5344CB8AC3E}">
        <p14:creationId xmlns:p14="http://schemas.microsoft.com/office/powerpoint/2010/main" val="13877276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make patients comfortable?</a:t>
            </a:r>
            <a:endParaRPr lang="en-US" dirty="0"/>
          </a:p>
        </p:txBody>
      </p:sp>
      <p:sp>
        <p:nvSpPr>
          <p:cNvPr id="3" name="Content Placeholder 2"/>
          <p:cNvSpPr>
            <a:spLocks noGrp="1"/>
          </p:cNvSpPr>
          <p:nvPr>
            <p:ph idx="1"/>
          </p:nvPr>
        </p:nvSpPr>
        <p:spPr>
          <a:xfrm>
            <a:off x="838200" y="1146004"/>
            <a:ext cx="10515600" cy="4351338"/>
          </a:xfrm>
        </p:spPr>
        <p:txBody>
          <a:bodyPr>
            <a:noAutofit/>
          </a:bodyPr>
          <a:lstStyle/>
          <a:p>
            <a:r>
              <a:rPr lang="en-US" sz="2800" dirty="0" smtClean="0"/>
              <a:t>Fear </a:t>
            </a:r>
            <a:r>
              <a:rPr lang="mr-IN" sz="2800" dirty="0" smtClean="0"/>
              <a:t>–</a:t>
            </a:r>
            <a:r>
              <a:rPr lang="en-US" sz="2800" dirty="0" smtClean="0"/>
              <a:t> Doctors will view patients negatively.</a:t>
            </a:r>
          </a:p>
          <a:p>
            <a:endParaRPr lang="en-US" sz="2800" dirty="0"/>
          </a:p>
          <a:p>
            <a:r>
              <a:rPr lang="en-US" sz="2800" dirty="0" smtClean="0"/>
              <a:t>Impression management </a:t>
            </a:r>
            <a:r>
              <a:rPr lang="mr-IN" sz="2800" dirty="0" smtClean="0"/>
              <a:t>–</a:t>
            </a:r>
            <a:r>
              <a:rPr lang="en-US" sz="2800" dirty="0" smtClean="0"/>
              <a:t> Humans want doctors to view them positively.</a:t>
            </a:r>
          </a:p>
          <a:p>
            <a:endParaRPr lang="en-US" sz="2800" dirty="0"/>
          </a:p>
          <a:p>
            <a:r>
              <a:rPr lang="en-US" sz="2800" dirty="0" smtClean="0"/>
              <a:t>Lucas et al found that patients disclose honestly to Virtual Humans.</a:t>
            </a:r>
          </a:p>
          <a:p>
            <a:endParaRPr lang="en-US" sz="2800" dirty="0"/>
          </a:p>
          <a:p>
            <a:r>
              <a:rPr lang="en-US" sz="2800" dirty="0" smtClean="0"/>
              <a:t>‘Safe’ environment - VHs don’t judge patients.</a:t>
            </a:r>
            <a:endParaRPr lang="en-US" sz="2800" dirty="0"/>
          </a:p>
        </p:txBody>
      </p:sp>
    </p:spTree>
    <p:extLst>
      <p:ext uri="{BB962C8B-B14F-4D97-AF65-F5344CB8AC3E}">
        <p14:creationId xmlns:p14="http://schemas.microsoft.com/office/powerpoint/2010/main" val="2825674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Distress Analysis Interview Corpus-</a:t>
            </a:r>
            <a:r>
              <a:rPr lang="en-US" dirty="0" err="1" smtClean="0"/>
              <a:t>WoZ</a:t>
            </a:r>
            <a:endParaRPr lang="en-US" dirty="0"/>
          </a:p>
        </p:txBody>
      </p:sp>
      <p:sp>
        <p:nvSpPr>
          <p:cNvPr id="3" name="Content Placeholder 2"/>
          <p:cNvSpPr>
            <a:spLocks noGrp="1"/>
          </p:cNvSpPr>
          <p:nvPr>
            <p:ph idx="1"/>
          </p:nvPr>
        </p:nvSpPr>
        <p:spPr>
          <a:xfrm>
            <a:off x="838200" y="1183074"/>
            <a:ext cx="6514070" cy="4351338"/>
          </a:xfrm>
        </p:spPr>
        <p:txBody>
          <a:bodyPr>
            <a:normAutofit fontScale="70000" lnSpcReduction="20000"/>
          </a:bodyPr>
          <a:lstStyle/>
          <a:p>
            <a:r>
              <a:rPr lang="en-US" dirty="0" smtClean="0"/>
              <a:t>Corpus of audio/video recordings of patient interviews by USC ICT.</a:t>
            </a:r>
          </a:p>
          <a:p>
            <a:endParaRPr lang="en-US" dirty="0" smtClean="0"/>
          </a:p>
          <a:p>
            <a:r>
              <a:rPr lang="en-US" dirty="0" smtClean="0"/>
              <a:t>Virtual Human Ellie controlled by two humans</a:t>
            </a:r>
          </a:p>
          <a:p>
            <a:endParaRPr lang="en-US" dirty="0"/>
          </a:p>
          <a:p>
            <a:r>
              <a:rPr lang="en-US" dirty="0" smtClean="0"/>
              <a:t>Interviews have Q&amp;A nature.</a:t>
            </a:r>
          </a:p>
          <a:p>
            <a:endParaRPr lang="en-US" dirty="0"/>
          </a:p>
          <a:p>
            <a:r>
              <a:rPr lang="en-US" dirty="0" smtClean="0"/>
              <a:t>Analyze these interviews </a:t>
            </a:r>
            <a:r>
              <a:rPr lang="mr-IN" dirty="0" smtClean="0"/>
              <a:t>–</a:t>
            </a:r>
            <a:r>
              <a:rPr lang="en-US" dirty="0" smtClean="0"/>
              <a:t> detect depression.</a:t>
            </a:r>
          </a:p>
          <a:p>
            <a:endParaRPr lang="en-US" dirty="0"/>
          </a:p>
          <a:p>
            <a:r>
              <a:rPr lang="en-US" dirty="0" smtClean="0"/>
              <a:t>Each video has:</a:t>
            </a:r>
          </a:p>
          <a:p>
            <a:pPr lvl="1"/>
            <a:r>
              <a:rPr lang="en-US" dirty="0" smtClean="0"/>
              <a:t>PHQ Binary Labels </a:t>
            </a:r>
            <a:r>
              <a:rPr lang="mr-IN" dirty="0" smtClean="0"/>
              <a:t>–</a:t>
            </a:r>
            <a:r>
              <a:rPr lang="en-US" dirty="0" smtClean="0"/>
              <a:t> Depressed/non-depressed</a:t>
            </a:r>
          </a:p>
          <a:p>
            <a:pPr lvl="1"/>
            <a:r>
              <a:rPr lang="en-US" dirty="0" smtClean="0"/>
              <a:t>PHQ scores </a:t>
            </a:r>
            <a:r>
              <a:rPr lang="mr-IN" dirty="0" smtClean="0"/>
              <a:t>–</a:t>
            </a:r>
            <a:r>
              <a:rPr lang="en-US" dirty="0" smtClean="0"/>
              <a:t> severity of depression </a:t>
            </a:r>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480" y="1183074"/>
            <a:ext cx="4114867" cy="2745388"/>
          </a:xfrm>
          <a:prstGeom prst="rect">
            <a:avLst/>
          </a:prstGeom>
        </p:spPr>
      </p:pic>
      <p:sp>
        <p:nvSpPr>
          <p:cNvPr id="5" name="TextBox 4"/>
          <p:cNvSpPr txBox="1"/>
          <p:nvPr/>
        </p:nvSpPr>
        <p:spPr>
          <a:xfrm>
            <a:off x="7590480" y="4028303"/>
            <a:ext cx="4114867" cy="646331"/>
          </a:xfrm>
          <a:prstGeom prst="rect">
            <a:avLst/>
          </a:prstGeom>
          <a:noFill/>
        </p:spPr>
        <p:txBody>
          <a:bodyPr wrap="square" rtlCol="0">
            <a:spAutoFit/>
          </a:bodyPr>
          <a:lstStyle/>
          <a:p>
            <a:pPr algn="ctr"/>
            <a:r>
              <a:rPr lang="en-US" dirty="0" smtClean="0"/>
              <a:t>Virtual Human ELLIE </a:t>
            </a:r>
          </a:p>
          <a:p>
            <a:pPr algn="ctr"/>
            <a:r>
              <a:rPr lang="en-US" dirty="0"/>
              <a:t>Photograph: Teresa </a:t>
            </a:r>
            <a:r>
              <a:rPr lang="en-US" dirty="0" err="1"/>
              <a:t>Dey</a:t>
            </a:r>
            <a:r>
              <a:rPr lang="en-US" dirty="0"/>
              <a:t>/USC </a:t>
            </a:r>
            <a:r>
              <a:rPr lang="en-US" dirty="0" smtClean="0"/>
              <a:t>ICT</a:t>
            </a:r>
            <a:endParaRPr lang="en-US" dirty="0"/>
          </a:p>
        </p:txBody>
      </p:sp>
    </p:spTree>
    <p:extLst>
      <p:ext uri="{BB962C8B-B14F-4D97-AF65-F5344CB8AC3E}">
        <p14:creationId xmlns:p14="http://schemas.microsoft.com/office/powerpoint/2010/main" val="21448247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llieVideo.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
            <a:ext cx="12192275" cy="6858000"/>
          </a:xfrm>
        </p:spPr>
      </p:pic>
    </p:spTree>
    <p:extLst>
      <p:ext uri="{BB962C8B-B14F-4D97-AF65-F5344CB8AC3E}">
        <p14:creationId xmlns:p14="http://schemas.microsoft.com/office/powerpoint/2010/main" val="15271258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 Work</a:t>
            </a:r>
            <a:endParaRPr lang="en-US" dirty="0"/>
          </a:p>
        </p:txBody>
      </p:sp>
      <p:sp>
        <p:nvSpPr>
          <p:cNvPr id="3" name="Content Placeholder 2"/>
          <p:cNvSpPr>
            <a:spLocks noGrp="1"/>
          </p:cNvSpPr>
          <p:nvPr>
            <p:ph idx="1"/>
          </p:nvPr>
        </p:nvSpPr>
        <p:spPr>
          <a:xfrm>
            <a:off x="838200" y="1318997"/>
            <a:ext cx="10515600" cy="4351338"/>
          </a:xfrm>
        </p:spPr>
        <p:txBody>
          <a:bodyPr/>
          <a:lstStyle/>
          <a:p>
            <a:r>
              <a:rPr lang="en-US" sz="2500" dirty="0" smtClean="0"/>
              <a:t>Yu et al represented the transcript as question-answer pairs.</a:t>
            </a:r>
          </a:p>
          <a:p>
            <a:endParaRPr lang="en-US" sz="2500" dirty="0" smtClean="0"/>
          </a:p>
          <a:p>
            <a:r>
              <a:rPr lang="en-US" sz="2500" dirty="0" smtClean="0"/>
              <a:t>Ghosh et al proposed a tri-modal approach which improved prediction</a:t>
            </a:r>
          </a:p>
          <a:p>
            <a:endParaRPr lang="en-US" sz="2500" dirty="0"/>
          </a:p>
          <a:p>
            <a:r>
              <a:rPr lang="en-US" sz="2500" dirty="0" smtClean="0"/>
              <a:t>Questions in 3 categories: Intimate-Positive, Intimate-Negative, Non-intimate</a:t>
            </a:r>
          </a:p>
          <a:p>
            <a:endParaRPr lang="en-US" sz="2500" dirty="0"/>
          </a:p>
          <a:p>
            <a:r>
              <a:rPr lang="en-US" sz="2500" dirty="0" smtClean="0"/>
              <a:t>Context-based classifier </a:t>
            </a:r>
            <a:r>
              <a:rPr lang="mr-IN" sz="2500" dirty="0" smtClean="0"/>
              <a:t>–</a:t>
            </a:r>
            <a:r>
              <a:rPr lang="en-US" sz="2500" dirty="0" smtClean="0"/>
              <a:t> Used simple Max Entropy model</a:t>
            </a:r>
          </a:p>
          <a:p>
            <a:endParaRPr lang="en-US" sz="2500" dirty="0"/>
          </a:p>
          <a:p>
            <a:r>
              <a:rPr lang="en-US" sz="2500" dirty="0" smtClean="0"/>
              <a:t>Can we be more specific? We use only intimate questions</a:t>
            </a:r>
          </a:p>
        </p:txBody>
      </p:sp>
    </p:spTree>
    <p:extLst>
      <p:ext uri="{BB962C8B-B14F-4D97-AF65-F5344CB8AC3E}">
        <p14:creationId xmlns:p14="http://schemas.microsoft.com/office/powerpoint/2010/main" val="4318440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Extraction and Annotation</a:t>
            </a:r>
            <a:endParaRPr lang="en-US" dirty="0"/>
          </a:p>
        </p:txBody>
      </p:sp>
      <p:sp>
        <p:nvSpPr>
          <p:cNvPr id="3" name="Content Placeholder 2"/>
          <p:cNvSpPr>
            <a:spLocks noGrp="1"/>
          </p:cNvSpPr>
          <p:nvPr>
            <p:ph idx="1"/>
          </p:nvPr>
        </p:nvSpPr>
        <p:spPr>
          <a:xfrm>
            <a:off x="838200" y="1158360"/>
            <a:ext cx="10515600" cy="4351338"/>
          </a:xfrm>
        </p:spPr>
        <p:txBody>
          <a:bodyPr/>
          <a:lstStyle/>
          <a:p>
            <a:r>
              <a:rPr lang="en-US" sz="2800" dirty="0" smtClean="0"/>
              <a:t>Questions paired with responses play an important role.</a:t>
            </a:r>
          </a:p>
          <a:p>
            <a:endParaRPr lang="en-US" sz="2800" dirty="0"/>
          </a:p>
          <a:p>
            <a:r>
              <a:rPr lang="en-US" sz="2800" dirty="0" smtClean="0"/>
              <a:t>We split intimate questions using two ways:</a:t>
            </a:r>
          </a:p>
          <a:p>
            <a:pPr marL="971550" lvl="1" indent="-514350">
              <a:buFont typeface="+mj-lt"/>
              <a:buAutoNum type="arabicPeriod"/>
            </a:pPr>
            <a:r>
              <a:rPr lang="en-US" dirty="0" smtClean="0"/>
              <a:t>Discriminative/Non-discriminative</a:t>
            </a:r>
          </a:p>
          <a:p>
            <a:pPr marL="971550" lvl="1" indent="-514350">
              <a:buFont typeface="+mj-lt"/>
              <a:buAutoNum type="arabicPeriod"/>
            </a:pPr>
            <a:r>
              <a:rPr lang="en-US" dirty="0" smtClean="0"/>
              <a:t>Positive/Negative</a:t>
            </a:r>
          </a:p>
          <a:p>
            <a:endParaRPr lang="en-US" sz="2800" dirty="0"/>
          </a:p>
          <a:p>
            <a:r>
              <a:rPr lang="en-US" sz="2800" dirty="0" smtClean="0"/>
              <a:t>Used only top 27 questions by frequency.</a:t>
            </a:r>
          </a:p>
        </p:txBody>
      </p:sp>
    </p:spTree>
    <p:extLst>
      <p:ext uri="{BB962C8B-B14F-4D97-AF65-F5344CB8AC3E}">
        <p14:creationId xmlns:p14="http://schemas.microsoft.com/office/powerpoint/2010/main" val="12653717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terbi_R1">
  <a:themeElements>
    <a:clrScheme name="Custom 28">
      <a:dk1>
        <a:srgbClr val="990000"/>
      </a:dk1>
      <a:lt1>
        <a:srgbClr val="FFCC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Custom 23">
      <a:dk1>
        <a:srgbClr val="99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Viterbi_R1</Template>
  <TotalTime>800</TotalTime>
  <Words>877</Words>
  <Application>Microsoft Macintosh PowerPoint</Application>
  <PresentationFormat>Widescreen</PresentationFormat>
  <Paragraphs>177</Paragraphs>
  <Slides>19</Slides>
  <Notes>8</Notes>
  <HiddenSlides>1</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Calibri</vt:lpstr>
      <vt:lpstr>Mangal</vt:lpstr>
      <vt:lpstr>Wingdings</vt:lpstr>
      <vt:lpstr>Arial</vt:lpstr>
      <vt:lpstr>Viterbi_R1</vt:lpstr>
      <vt:lpstr>1_Office Theme</vt:lpstr>
      <vt:lpstr>Multimodal Depression Detection and Severity Estimation</vt:lpstr>
      <vt:lpstr>Introduction</vt:lpstr>
      <vt:lpstr>Are doctor examinations accurate?</vt:lpstr>
      <vt:lpstr>Can machines detect depression?</vt:lpstr>
      <vt:lpstr>How to make patients comfortable?</vt:lpstr>
      <vt:lpstr>Distress Analysis Interview Corpus-WoZ</vt:lpstr>
      <vt:lpstr>PowerPoint Presentation</vt:lpstr>
      <vt:lpstr>Prior Work</vt:lpstr>
      <vt:lpstr>Question Extraction and Annotation</vt:lpstr>
      <vt:lpstr>Question Categorization</vt:lpstr>
      <vt:lpstr>Feature Extraction</vt:lpstr>
      <vt:lpstr>PowerPoint Presentation</vt:lpstr>
      <vt:lpstr>Feature Selection</vt:lpstr>
      <vt:lpstr>Data Preparation </vt:lpstr>
      <vt:lpstr>PowerPoint Presentation</vt:lpstr>
      <vt:lpstr>Predicting depression</vt:lpstr>
      <vt:lpstr>Initial Results</vt:lpstr>
      <vt:lpstr>Work in progress</vt:lpstr>
      <vt:lpstr>Challenges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Multimodal Depression Detection and Severity Estimation</dc:title>
  <dc:creator>Madhusudhan Krishnamachari</dc:creator>
  <cp:lastModifiedBy>Madhusudhan Krishnamachari</cp:lastModifiedBy>
  <cp:revision>56</cp:revision>
  <dcterms:created xsi:type="dcterms:W3CDTF">2016-11-30T01:10:36Z</dcterms:created>
  <dcterms:modified xsi:type="dcterms:W3CDTF">2016-11-30T14:31:04Z</dcterms:modified>
</cp:coreProperties>
</file>